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16" r:id="rId3"/>
    <p:sldId id="317" r:id="rId4"/>
    <p:sldId id="318" r:id="rId5"/>
    <p:sldId id="319" r:id="rId6"/>
    <p:sldId id="320" r:id="rId7"/>
    <p:sldId id="321" r:id="rId8"/>
    <p:sldId id="322" r:id="rId9"/>
    <p:sldId id="323" r:id="rId10"/>
    <p:sldId id="324" r:id="rId11"/>
    <p:sldId id="325" r:id="rId12"/>
    <p:sldId id="326" r:id="rId13"/>
    <p:sldId id="327" r:id="rId14"/>
    <p:sldId id="312" r:id="rId15"/>
    <p:sldId id="311" r:id="rId16"/>
    <p:sldId id="314" r:id="rId17"/>
    <p:sldId id="315" r:id="rId18"/>
    <p:sldId id="30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353"/>
    <p:restoredTop sz="94662"/>
  </p:normalViewPr>
  <p:slideViewPr>
    <p:cSldViewPr snapToGrid="0" snapToObjects="1">
      <p:cViewPr varScale="1">
        <p:scale>
          <a:sx n="59" d="100"/>
          <a:sy n="59" d="100"/>
        </p:scale>
        <p:origin x="1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9E2FA-5281-BB41-B7DD-9779D2B98B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1299CE-39A2-CC4D-ADA3-45D24E6601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8F453-10AB-1746-98B1-1A564904E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53BD1-2476-3E49-9CA1-8801F46232BB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68FC19-BC63-EC41-833C-5343D86D3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DD371-5F20-9B4F-A930-AF030A3E4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1F616-468E-534C-B2B1-A6668A672AC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735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B04C0-1559-ED48-9F52-6015E223F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86414A-CDA7-6343-98A8-ABC1E2D654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A469E-2B11-3142-8AD7-8E945B81A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53BD1-2476-3E49-9CA1-8801F46232BB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6E48A-6635-C74E-A84D-CBB1EBCD8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54538-2A5D-2447-9E03-277C24016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1F616-468E-534C-B2B1-A6668A672AC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41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CADFF2-A8D4-F74B-8FC4-84B7D8F66F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55433F-1C9E-5A4B-A3F7-E35A07FA36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2A867-D9C0-C24C-B3A4-442F01BFC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53BD1-2476-3E49-9CA1-8801F46232BB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F05871-4671-0449-B81F-639787BFB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FEDC0-9C5E-4C42-BE80-36B3A3993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1F616-468E-534C-B2B1-A6668A672AC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58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FFF5E-3B48-2D44-89B2-3BD0B4044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6B7A6-3D65-CC4A-A390-0180A8832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87C7D-3F04-8146-A8E4-F57EEF872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53BD1-2476-3E49-9CA1-8801F46232BB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291E6-16E9-7341-B4B8-EAD46B112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CAB21-66E9-E146-83CA-67B49ABCE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1F616-468E-534C-B2B1-A6668A672AC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178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69220-A6A4-7747-BFF9-4B1A9D7B7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5BCB1-EB74-4040-9D7F-47025A8BF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8F8B5F-B84F-704A-AEF4-51FC57AEE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53BD1-2476-3E49-9CA1-8801F46232BB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D3B2E-48A9-2141-8A9C-121C2E295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C0F62-C07A-8F40-B5D0-2441CC43A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1F616-468E-534C-B2B1-A6668A672AC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563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9D32E-142B-214C-A479-C247B8F27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9D1E0-CFB0-8A44-9E97-32A5BE8279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A1DFB6-EC47-9146-A23D-03171D41CF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E175DE-7139-C241-B9AA-A648BBAEE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53BD1-2476-3E49-9CA1-8801F46232BB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A82D86-2BF4-F147-A188-05709AC94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36CA3-55A0-5041-A93C-CE33AD5A2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1F616-468E-534C-B2B1-A6668A672AC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53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B0503-794D-8743-96F8-E4EF7FCC4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2FC7E-6C39-7A45-811D-7B5CE1941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406A14-99FC-C841-82E3-A5A75A72FD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EC4AF1-FEA3-234D-99E2-B274BE7353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EAD3B8-F215-1844-97B0-E94C424025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460C0D-A5BB-6645-A739-F80F9A01C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53BD1-2476-3E49-9CA1-8801F46232BB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D19265-9EBC-664D-BDAD-89465B694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965912-48D9-0847-9D1E-AB7D9B750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1F616-468E-534C-B2B1-A6668A672AC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750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B3C25-E2FC-AF4D-B885-3CF7F3C11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B8A992-DAF9-8843-9A48-22E2FB814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53BD1-2476-3E49-9CA1-8801F46232BB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970FD1-6CAE-4443-8EFD-B2BC4F660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5E16FB-CE59-854B-BA2F-C5CF9AA7C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1F616-468E-534C-B2B1-A6668A672AC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38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C3DF8A-DE7A-204B-BC54-7E0087012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53BD1-2476-3E49-9CA1-8801F46232BB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7DA4B8-1EFC-6749-8BCC-7D44FEA94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1E4FD2-171E-5A43-8524-DCC7D92D4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1F616-468E-534C-B2B1-A6668A672AC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266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E81D5-99FD-5C4B-9054-31DC394F4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EF3CD-0570-2C44-9374-FB10F9CD9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A3ACAE-2E59-CD49-BA00-7C4A9FF4EB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50C259-E480-0A42-8EC5-A032C0C37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53BD1-2476-3E49-9CA1-8801F46232BB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F59330-05FB-5143-9BEF-22F6DA5CF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A68CCD-F458-5B47-8164-892B89FB0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1F616-468E-534C-B2B1-A6668A672AC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58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23F68-6C40-FA49-849E-9C74959EB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A4C0A9-5EE8-8248-9807-7DC5F44613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A259D5-A0B9-4D4C-9741-26AC1EE36E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7C5A09-30A8-5B4A-8346-6E1337983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53BD1-2476-3E49-9CA1-8801F46232BB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4D7DE1-1C25-3442-8DE3-46E974316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66A6CD-39AC-C947-8FE9-3409D11EB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1F616-468E-534C-B2B1-A6668A672AC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868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21D3C4-CCEF-DD4F-AE66-39C041462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D7B734-F277-AB40-B51D-A05BB9255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0FA9DE-05CA-9A46-941A-409B5C54C4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53BD1-2476-3E49-9CA1-8801F46232BB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68CB4-FB53-0B48-9920-AF9A73F39E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FD9AF-8777-EA46-8FA1-74DCD99359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1F616-468E-534C-B2B1-A6668A672AC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50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png"/><Relationship Id="rId18" Type="http://schemas.openxmlformats.org/officeDocument/2006/relationships/image" Target="../media/image33.tif"/><Relationship Id="rId26" Type="http://schemas.openxmlformats.org/officeDocument/2006/relationships/image" Target="../media/image41.tif"/><Relationship Id="rId3" Type="http://schemas.openxmlformats.org/officeDocument/2006/relationships/image" Target="../media/image18.tif"/><Relationship Id="rId21" Type="http://schemas.openxmlformats.org/officeDocument/2006/relationships/image" Target="../media/image36.tif"/><Relationship Id="rId7" Type="http://schemas.openxmlformats.org/officeDocument/2006/relationships/image" Target="../media/image22.jpeg"/><Relationship Id="rId12" Type="http://schemas.openxmlformats.org/officeDocument/2006/relationships/image" Target="../media/image27.png"/><Relationship Id="rId17" Type="http://schemas.openxmlformats.org/officeDocument/2006/relationships/image" Target="../media/image32.tif"/><Relationship Id="rId25" Type="http://schemas.openxmlformats.org/officeDocument/2006/relationships/image" Target="../media/image40.tif"/><Relationship Id="rId2" Type="http://schemas.openxmlformats.org/officeDocument/2006/relationships/image" Target="../media/image17.jpeg"/><Relationship Id="rId16" Type="http://schemas.openxmlformats.org/officeDocument/2006/relationships/image" Target="../media/image31.jpeg"/><Relationship Id="rId20" Type="http://schemas.openxmlformats.org/officeDocument/2006/relationships/image" Target="../media/image35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24" Type="http://schemas.openxmlformats.org/officeDocument/2006/relationships/image" Target="../media/image39.jpeg"/><Relationship Id="rId5" Type="http://schemas.openxmlformats.org/officeDocument/2006/relationships/image" Target="../media/image20.tif"/><Relationship Id="rId15" Type="http://schemas.openxmlformats.org/officeDocument/2006/relationships/image" Target="../media/image30.png"/><Relationship Id="rId23" Type="http://schemas.openxmlformats.org/officeDocument/2006/relationships/image" Target="../media/image38.tif"/><Relationship Id="rId10" Type="http://schemas.openxmlformats.org/officeDocument/2006/relationships/image" Target="../media/image25.jpeg"/><Relationship Id="rId19" Type="http://schemas.openxmlformats.org/officeDocument/2006/relationships/image" Target="../media/image34.tif"/><Relationship Id="rId4" Type="http://schemas.openxmlformats.org/officeDocument/2006/relationships/image" Target="../media/image19.tif"/><Relationship Id="rId9" Type="http://schemas.openxmlformats.org/officeDocument/2006/relationships/image" Target="../media/image24.jpeg"/><Relationship Id="rId14" Type="http://schemas.openxmlformats.org/officeDocument/2006/relationships/image" Target="../media/image29.png"/><Relationship Id="rId22" Type="http://schemas.openxmlformats.org/officeDocument/2006/relationships/image" Target="../media/image37.tif"/><Relationship Id="rId27" Type="http://schemas.openxmlformats.org/officeDocument/2006/relationships/image" Target="../media/image42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48" y="81714"/>
            <a:ext cx="5775565" cy="3340216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TextBox 5"/>
          <p:cNvSpPr txBox="1"/>
          <p:nvPr/>
        </p:nvSpPr>
        <p:spPr>
          <a:xfrm>
            <a:off x="192956" y="4999023"/>
            <a:ext cx="1716173" cy="16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latin typeface="Avenir Light"/>
                <a:ea typeface="Avenir Light"/>
                <a:cs typeface="Avenir Light"/>
                <a:sym typeface="Avenir Light"/>
              </a:defRPr>
            </a:pPr>
            <a:endParaRPr sz="1200" dirty="0"/>
          </a:p>
          <a:p>
            <a:pPr>
              <a:defRPr sz="1200">
                <a:latin typeface="Avenir Light"/>
                <a:ea typeface="Avenir Light"/>
                <a:cs typeface="Avenir Light"/>
                <a:sym typeface="Avenir Light"/>
              </a:defRPr>
            </a:pPr>
            <a:endParaRPr sz="1200" dirty="0"/>
          </a:p>
          <a:p>
            <a:pPr>
              <a:defRPr sz="1200">
                <a:latin typeface="Avenir Light"/>
                <a:ea typeface="Avenir Light"/>
                <a:cs typeface="Avenir Light"/>
                <a:sym typeface="Avenir Light"/>
              </a:defRPr>
            </a:pPr>
            <a:endParaRPr sz="1200" dirty="0"/>
          </a:p>
          <a:p>
            <a:pPr>
              <a:defRPr sz="1200">
                <a:latin typeface="Avenir Light"/>
                <a:ea typeface="Avenir Light"/>
                <a:cs typeface="Avenir Light"/>
                <a:sym typeface="Avenir Light"/>
              </a:defRPr>
            </a:pPr>
            <a:endParaRPr sz="1200" dirty="0"/>
          </a:p>
          <a:p>
            <a:pPr>
              <a:defRPr sz="120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sz="1200" dirty="0"/>
              <a:t>Portfolio LEW </a:t>
            </a:r>
          </a:p>
          <a:p>
            <a:pPr>
              <a:defRPr sz="100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sz="1000" dirty="0"/>
              <a:t>Kim </a:t>
            </a:r>
            <a:r>
              <a:rPr sz="1000" dirty="0" err="1"/>
              <a:t>Leemans</a:t>
            </a:r>
            <a:r>
              <a:rPr lang="nl-NL" sz="1000" dirty="0"/>
              <a:t> / Merel Wicker</a:t>
            </a:r>
            <a:endParaRPr sz="1000" dirty="0"/>
          </a:p>
          <a:p>
            <a:pPr>
              <a:defRPr sz="1000">
                <a:latin typeface="Avenir Light"/>
                <a:ea typeface="Avenir Light"/>
                <a:cs typeface="Avenir Light"/>
                <a:sym typeface="Avenir Light"/>
              </a:defRPr>
            </a:pPr>
            <a:endParaRPr sz="1000" dirty="0"/>
          </a:p>
          <a:p>
            <a:pPr>
              <a:defRPr sz="100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sz="1000" dirty="0" err="1"/>
              <a:t>www.leemansenwicker.nl</a:t>
            </a:r>
            <a:r>
              <a:rPr sz="1000" dirty="0"/>
              <a:t> </a:t>
            </a:r>
          </a:p>
          <a:p>
            <a:pPr>
              <a:defRPr sz="100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sz="1000" dirty="0" err="1"/>
              <a:t>Kim@leemansenwicker.nl</a:t>
            </a:r>
            <a:endParaRPr sz="1000" dirty="0"/>
          </a:p>
        </p:txBody>
      </p:sp>
      <p:pic>
        <p:nvPicPr>
          <p:cNvPr id="114" name="Content Placeholder 5" descr="Content Placeholder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3542" y="216101"/>
            <a:ext cx="4918732" cy="64141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30829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75A3CA-FF29-DA42-9240-793FC5A61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22" y="0"/>
            <a:ext cx="12005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34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6BD5E6-DB07-A04D-BB58-3748D1B65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32" y="0"/>
            <a:ext cx="1203813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332299-97FE-B949-B042-1629D7393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34" y="1208120"/>
            <a:ext cx="7549328" cy="529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51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6DBCC2-BE9C-A24C-A351-9AA7BCC6E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2" y="0"/>
            <a:ext cx="12043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77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5CF042-1630-E54B-B96F-F620D11A0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11" y="0"/>
            <a:ext cx="120069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01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LEW studio presents:…"/>
          <p:cNvSpPr txBox="1"/>
          <p:nvPr/>
        </p:nvSpPr>
        <p:spPr>
          <a:xfrm>
            <a:off x="5773245" y="1622436"/>
            <a:ext cx="5663788" cy="3429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defTabSz="2286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900"/>
              <a:t>LEW studio presents: </a:t>
            </a:r>
            <a:endParaRPr sz="450"/>
          </a:p>
          <a:p>
            <a:pPr defTabSz="228600">
              <a:defRPr sz="1200">
                <a:solidFill>
                  <a:schemeClr val="accent4">
                    <a:hueOff val="-858837"/>
                    <a:lumOff val="-9791"/>
                  </a:schemeClr>
                </a:solidFill>
                <a:uFill>
                  <a:solidFill>
                    <a:srgbClr val="000000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pPr>
            <a:endParaRPr sz="450"/>
          </a:p>
          <a:p>
            <a:pPr defTabSz="228600">
              <a:defRPr sz="5200">
                <a:solidFill>
                  <a:schemeClr val="accent4">
                    <a:hueOff val="-858837"/>
                    <a:lumOff val="-9791"/>
                  </a:schemeClr>
                </a:solidFill>
                <a:uFill>
                  <a:solidFill>
                    <a:srgbClr val="000000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pPr>
            <a:endParaRPr sz="450"/>
          </a:p>
          <a:p>
            <a:pPr defTabSz="228600">
              <a:defRPr sz="5200">
                <a:solidFill>
                  <a:srgbClr val="8A9ADC"/>
                </a:solidFill>
                <a:uFill>
                  <a:solidFill>
                    <a:srgbClr val="000000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2600">
                <a:solidFill>
                  <a:srgbClr val="F1AA44"/>
                </a:solidFill>
              </a:rPr>
              <a:t>PAUSENCLOWN</a:t>
            </a:r>
            <a:r>
              <a:rPr sz="2600"/>
              <a:t> </a:t>
            </a:r>
            <a:r>
              <a:rPr sz="2600">
                <a:solidFill>
                  <a:srgbClr val="4E6FF3"/>
                </a:solidFill>
              </a:rPr>
              <a:t>– Second act</a:t>
            </a:r>
            <a:endParaRPr sz="2600">
              <a:latin typeface="Avenir Book Oblique"/>
              <a:ea typeface="Avenir Book Oblique"/>
              <a:cs typeface="Avenir Book Oblique"/>
              <a:sym typeface="Avenir Book Oblique"/>
            </a:endParaRPr>
          </a:p>
          <a:p>
            <a:pPr defTabSz="228600">
              <a:defRPr sz="900">
                <a:solidFill>
                  <a:schemeClr val="accent4">
                    <a:hueOff val="-858837"/>
                    <a:lumOff val="-9791"/>
                  </a:schemeClr>
                </a:solidFill>
                <a:uFill>
                  <a:solidFill>
                    <a:srgbClr val="000000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pPr>
            <a:endParaRPr sz="450">
              <a:latin typeface="Avenir Book Oblique"/>
              <a:ea typeface="Avenir Book Oblique"/>
              <a:cs typeface="Avenir Book Oblique"/>
              <a:sym typeface="Avenir Book Oblique"/>
            </a:endParaRPr>
          </a:p>
          <a:p>
            <a:pPr defTabSz="2286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pPr>
            <a:endParaRPr sz="900">
              <a:latin typeface="Avenir Book Oblique"/>
              <a:ea typeface="Avenir Book Oblique"/>
              <a:cs typeface="Avenir Book Oblique"/>
              <a:sym typeface="Avenir Book Oblique"/>
            </a:endParaRPr>
          </a:p>
          <a:p>
            <a:pPr defTabSz="2286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900"/>
              <a:t>We intuitively started working with old textiles, grandma's wool, left-over materials from earlier collections and old fabrics we found in the attic. Supplemented with a number of hand-drawn prints in which we celebrate the making process of fashion. With Pausenclown we want to share our vision of fashion in which collaboration, sustainability and craftsmanship are important pillars. </a:t>
            </a:r>
          </a:p>
          <a:p>
            <a:pPr defTabSz="2286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pPr>
            <a:endParaRPr sz="900"/>
          </a:p>
          <a:p>
            <a:pPr defTabSz="2286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900"/>
              <a:t>This series </a:t>
            </a:r>
            <a:r>
              <a:rPr sz="900">
                <a:latin typeface="Avenir Book Oblique"/>
                <a:ea typeface="Avenir Book Oblique"/>
                <a:cs typeface="Avenir Book Oblique"/>
                <a:sym typeface="Avenir Book Oblique"/>
              </a:rPr>
              <a:t>Second act</a:t>
            </a:r>
            <a:r>
              <a:rPr sz="900"/>
              <a:t> consists of padded jackets made from 1980s fabrics, handmade punch-needle patches, flower accessories and vests made from </a:t>
            </a:r>
          </a:p>
          <a:p>
            <a:pPr defTabSz="2286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900"/>
              <a:t>left-over fabrics from a collaboration project with the photographers Petrovsky&amp;Ramone. </a:t>
            </a:r>
          </a:p>
          <a:p>
            <a:pPr defTabSz="2286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pPr>
            <a:endParaRPr sz="900"/>
          </a:p>
          <a:p>
            <a:pPr defTabSz="2286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900"/>
              <a:t>To bring this series </a:t>
            </a:r>
            <a:r>
              <a:rPr sz="900">
                <a:latin typeface="Avenir Book Oblique"/>
                <a:ea typeface="Avenir Book Oblique"/>
                <a:cs typeface="Avenir Book Oblique"/>
                <a:sym typeface="Avenir Book Oblique"/>
              </a:rPr>
              <a:t>Second act</a:t>
            </a:r>
            <a:r>
              <a:rPr sz="900"/>
              <a:t> home Petrovsky&amp;Ramone took these beautiful pictures in which we saw our project come to life.</a:t>
            </a:r>
          </a:p>
          <a:p>
            <a:pPr defTabSz="228600"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pPr>
            <a:endParaRPr sz="900"/>
          </a:p>
          <a:p>
            <a:pPr defTabSz="228600"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pPr>
            <a:endParaRPr sz="900"/>
          </a:p>
          <a:p>
            <a:pPr defTabSz="228600"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pPr>
            <a:endParaRPr sz="900"/>
          </a:p>
          <a:p>
            <a:pPr defTabSz="228600"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pPr>
            <a:endParaRPr sz="900"/>
          </a:p>
          <a:p>
            <a:pPr defTabSz="228600"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pPr>
            <a:endParaRPr sz="900"/>
          </a:p>
          <a:p>
            <a:pPr defTabSz="228600"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pPr>
            <a:endParaRPr sz="900"/>
          </a:p>
          <a:p>
            <a:pPr defTabSz="228600"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pPr>
            <a:endParaRPr sz="900"/>
          </a:p>
        </p:txBody>
      </p:sp>
      <p:sp>
        <p:nvSpPr>
          <p:cNvPr id="152" name="Photography: Petrovsky&amp;Ramone • Models: Jeske en Ranchilio • Hair &amp; Make-up: Jan Fuite •  de Woensdagwinkel / Amsterdam Noord"/>
          <p:cNvSpPr txBox="1"/>
          <p:nvPr/>
        </p:nvSpPr>
        <p:spPr>
          <a:xfrm>
            <a:off x="5724060" y="6330532"/>
            <a:ext cx="5480668" cy="282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228600">
              <a:defRPr sz="1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pPr>
            <a:endParaRPr sz="800"/>
          </a:p>
          <a:p>
            <a:pPr defTabSz="228600"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700"/>
              <a:t>Photography: Petrovsky&amp;Ramone • Models: Jeske en Ranchilio • Hair &amp; Make-up: Jan Fuite •  de Woensdagwinkel / Amsterdam Noord</a:t>
            </a:r>
          </a:p>
        </p:txBody>
      </p:sp>
      <p:pic>
        <p:nvPicPr>
          <p:cNvPr id="15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62" y="496295"/>
            <a:ext cx="4328355" cy="606051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08567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HANDMADE PUNCH NEEDLE PATCH MADE FROM WOOL YARN FROM GRANDPA"/>
          <p:cNvSpPr txBox="1"/>
          <p:nvPr/>
        </p:nvSpPr>
        <p:spPr>
          <a:xfrm>
            <a:off x="3507972" y="361326"/>
            <a:ext cx="5713102" cy="323165"/>
          </a:xfrm>
          <a:prstGeom prst="rect">
            <a:avLst/>
          </a:prstGeom>
          <a:solidFill>
            <a:srgbClr val="DCFC08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defTabSz="825500">
              <a:defRPr sz="22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sz="1100"/>
              <a:t>HANDMADE PUNCH NEEDLE PATCH MADE FROM WOOL YARN FROM GRANDPA</a:t>
            </a:r>
          </a:p>
        </p:txBody>
      </p:sp>
      <p:sp>
        <p:nvSpPr>
          <p:cNvPr id="152" name="FOAM FLOWER ACCESSORY MADE…"/>
          <p:cNvSpPr txBox="1"/>
          <p:nvPr/>
        </p:nvSpPr>
        <p:spPr>
          <a:xfrm>
            <a:off x="8568411" y="4002742"/>
            <a:ext cx="2636940" cy="462050"/>
          </a:xfrm>
          <a:prstGeom prst="rect">
            <a:avLst/>
          </a:prstGeom>
          <a:solidFill>
            <a:srgbClr val="DCFC08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 defTabSz="412750">
              <a:lnSpc>
                <a:spcPct val="90000"/>
              </a:lnSpc>
              <a:defRPr sz="22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1100"/>
              <a:t>FOAM FLOWER ACCESSORY MADE </a:t>
            </a:r>
          </a:p>
          <a:p>
            <a:pPr defTabSz="412750">
              <a:lnSpc>
                <a:spcPct val="90000"/>
              </a:lnSpc>
              <a:defRPr sz="22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1100"/>
              <a:t>FROM LEFT-OVER FOAM AND YARN</a:t>
            </a:r>
          </a:p>
        </p:txBody>
      </p:sp>
      <p:sp>
        <p:nvSpPr>
          <p:cNvPr id="153" name="SLEEVE PIECE MADE FROM AN OLD SWEATER"/>
          <p:cNvSpPr txBox="1"/>
          <p:nvPr/>
        </p:nvSpPr>
        <p:spPr>
          <a:xfrm>
            <a:off x="8570384" y="4690700"/>
            <a:ext cx="3329438" cy="323165"/>
          </a:xfrm>
          <a:prstGeom prst="rect">
            <a:avLst/>
          </a:prstGeom>
          <a:solidFill>
            <a:srgbClr val="FFAA3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algn="l" defTabSz="457200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sz="1100"/>
              <a:t>SLEEVE PIECE MADE FROM AN OLD SWEATER</a:t>
            </a:r>
          </a:p>
        </p:txBody>
      </p:sp>
      <p:sp>
        <p:nvSpPr>
          <p:cNvPr id="154" name="SUSTAINABLE TENCEL FABRIC WITH…"/>
          <p:cNvSpPr txBox="1"/>
          <p:nvPr/>
        </p:nvSpPr>
        <p:spPr>
          <a:xfrm>
            <a:off x="8409281" y="853548"/>
            <a:ext cx="2794035" cy="462050"/>
          </a:xfrm>
          <a:prstGeom prst="rect">
            <a:avLst/>
          </a:prstGeom>
          <a:solidFill>
            <a:srgbClr val="D9DC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 defTabSz="412750">
              <a:lnSpc>
                <a:spcPct val="90000"/>
              </a:lnSpc>
              <a:defRPr sz="2200">
                <a:solidFill>
                  <a:srgbClr val="0433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1100"/>
              <a:t>SUSTAINABLE TENCEL FABRIC WITH </a:t>
            </a:r>
          </a:p>
          <a:p>
            <a:pPr defTabSz="412750">
              <a:lnSpc>
                <a:spcPct val="90000"/>
              </a:lnSpc>
              <a:defRPr sz="2200">
                <a:solidFill>
                  <a:srgbClr val="0433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1100"/>
              <a:t>HAND-DRAWN DIGITAL FLORAL PRINT</a:t>
            </a:r>
          </a:p>
        </p:txBody>
      </p:sp>
      <p:sp>
        <p:nvSpPr>
          <p:cNvPr id="155" name="SUSTAINABLE TENCEL FABRIC…"/>
          <p:cNvSpPr txBox="1"/>
          <p:nvPr/>
        </p:nvSpPr>
        <p:spPr>
          <a:xfrm>
            <a:off x="8252884" y="5252550"/>
            <a:ext cx="2697854" cy="487698"/>
          </a:xfrm>
          <a:prstGeom prst="rect">
            <a:avLst/>
          </a:prstGeom>
          <a:solidFill>
            <a:srgbClr val="EFFFD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88900" tIns="88900" rIns="88900" bIns="88900" anchor="ctr">
            <a:spAutoFit/>
          </a:bodyPr>
          <a:lstStyle/>
          <a:p>
            <a:pPr defTabSz="412750">
              <a:lnSpc>
                <a:spcPct val="90000"/>
              </a:lnSpc>
              <a:defRPr sz="2200">
                <a:solidFill>
                  <a:srgbClr val="0433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1100"/>
              <a:t>SUSTAINABLE TENCEL FABRIC </a:t>
            </a:r>
          </a:p>
          <a:p>
            <a:pPr defTabSz="412750">
              <a:lnSpc>
                <a:spcPct val="90000"/>
              </a:lnSpc>
              <a:defRPr sz="2200">
                <a:solidFill>
                  <a:srgbClr val="0433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1100"/>
              <a:t>WITH HAND-DRAWN CRAYON PRINT</a:t>
            </a:r>
          </a:p>
        </p:txBody>
      </p:sp>
      <p:sp>
        <p:nvSpPr>
          <p:cNvPr id="156" name="PADDED VEST MADE FROM LEFT-OVER DUVET…"/>
          <p:cNvSpPr txBox="1"/>
          <p:nvPr/>
        </p:nvSpPr>
        <p:spPr>
          <a:xfrm>
            <a:off x="679624" y="928118"/>
            <a:ext cx="3417602" cy="462050"/>
          </a:xfrm>
          <a:prstGeom prst="rect">
            <a:avLst/>
          </a:prstGeom>
          <a:solidFill>
            <a:srgbClr val="E3F5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 defTabSz="412750">
              <a:lnSpc>
                <a:spcPct val="90000"/>
              </a:lnSpc>
              <a:defRPr sz="2200">
                <a:solidFill>
                  <a:srgbClr val="0433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1100"/>
              <a:t>PADDED VEST MADE FROM LEFT-OVER DUVET </a:t>
            </a:r>
          </a:p>
          <a:p>
            <a:pPr defTabSz="412750">
              <a:lnSpc>
                <a:spcPct val="90000"/>
              </a:lnSpc>
              <a:defRPr sz="2200">
                <a:solidFill>
                  <a:srgbClr val="0433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1100"/>
              <a:t>COVER COLLAB PETROVSKY&amp;RAMONE x LEW</a:t>
            </a:r>
          </a:p>
        </p:txBody>
      </p:sp>
      <p:sp>
        <p:nvSpPr>
          <p:cNvPr id="157" name="FLAT SCARF MADE FROM LEFT-OVER FABRIC OF ‘BLUE BOY’ COLLECTION  WITH WOOL YARN FROM GRANDPA"/>
          <p:cNvSpPr txBox="1"/>
          <p:nvPr/>
        </p:nvSpPr>
        <p:spPr>
          <a:xfrm>
            <a:off x="1457157" y="3431565"/>
            <a:ext cx="2699000" cy="627223"/>
          </a:xfrm>
          <a:prstGeom prst="rect">
            <a:avLst/>
          </a:prstGeom>
          <a:solidFill>
            <a:srgbClr val="B4C8F3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2550" tIns="82550" rIns="82550" bIns="82550" anchor="ctr">
            <a:spAutoFit/>
          </a:bodyPr>
          <a:lstStyle>
            <a:lvl1pPr algn="l" defTabSz="825500">
              <a:lnSpc>
                <a:spcPct val="90000"/>
              </a:lnSpc>
              <a:defRPr sz="2200">
                <a:solidFill>
                  <a:srgbClr val="F4FF1D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sz="1100"/>
              <a:t>FLAT SCARF MADE FROM LEFT-OVER FABRIC OF ‘BLUE BOY’ COLLECTION  WITH WOOL YARN FROM GRANDPA</a:t>
            </a:r>
          </a:p>
        </p:txBody>
      </p:sp>
      <p:sp>
        <p:nvSpPr>
          <p:cNvPr id="158" name="PADDED ORGANIC SHORTS MADE FROM…"/>
          <p:cNvSpPr txBox="1"/>
          <p:nvPr/>
        </p:nvSpPr>
        <p:spPr>
          <a:xfrm>
            <a:off x="1329519" y="4260466"/>
            <a:ext cx="2992807" cy="627223"/>
          </a:xfrm>
          <a:prstGeom prst="rect">
            <a:avLst/>
          </a:prstGeom>
          <a:solidFill>
            <a:srgbClr val="CBAF89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82550" tIns="82550" rIns="82550" bIns="82550" anchor="ctr">
            <a:spAutoFit/>
          </a:bodyPr>
          <a:lstStyle/>
          <a:p>
            <a:pPr defTabSz="228600">
              <a:lnSpc>
                <a:spcPct val="90000"/>
              </a:lnSpc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1100"/>
              <a:t>PADDED ORGANIC SHORTS MADE FROM</a:t>
            </a:r>
          </a:p>
          <a:p>
            <a:pPr defTabSz="228600">
              <a:lnSpc>
                <a:spcPct val="90000"/>
              </a:lnSpc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1100"/>
              <a:t>80’S FABRIC FOUND IN THE ATTIC</a:t>
            </a:r>
          </a:p>
          <a:p>
            <a:pPr defTabSz="228600">
              <a:lnSpc>
                <a:spcPct val="90000"/>
              </a:lnSpc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1100"/>
              <a:t>LINING: ECOLOGICAL WOOL</a:t>
            </a:r>
          </a:p>
        </p:txBody>
      </p:sp>
      <p:sp>
        <p:nvSpPr>
          <p:cNvPr id="159" name="VINTAGE ATTIC&amp;BARN PANTS…"/>
          <p:cNvSpPr txBox="1"/>
          <p:nvPr/>
        </p:nvSpPr>
        <p:spPr>
          <a:xfrm>
            <a:off x="424656" y="5519846"/>
            <a:ext cx="2289088" cy="462050"/>
          </a:xfrm>
          <a:prstGeom prst="rect">
            <a:avLst/>
          </a:prstGeom>
          <a:solidFill>
            <a:srgbClr val="9FFF4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 defTabSz="228600">
              <a:lnSpc>
                <a:spcPct val="90000"/>
              </a:lnSpc>
              <a:defRPr sz="22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1100"/>
              <a:t>VINTAGE ATTIC&amp;BARN PANTS</a:t>
            </a:r>
          </a:p>
          <a:p>
            <a:pPr defTabSz="228600">
              <a:lnSpc>
                <a:spcPct val="90000"/>
              </a:lnSpc>
              <a:defRPr sz="22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1100"/>
              <a:t>FROM DE WOENSDAG WINKEL</a:t>
            </a:r>
          </a:p>
        </p:txBody>
      </p:sp>
      <p:sp>
        <p:nvSpPr>
          <p:cNvPr id="160" name="WOOL YARN FROM GRANDPA"/>
          <p:cNvSpPr txBox="1"/>
          <p:nvPr/>
        </p:nvSpPr>
        <p:spPr>
          <a:xfrm>
            <a:off x="4506619" y="6251194"/>
            <a:ext cx="2240998" cy="323165"/>
          </a:xfrm>
          <a:prstGeom prst="rect">
            <a:avLst/>
          </a:prstGeom>
          <a:solidFill>
            <a:srgbClr val="AA7942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algn="l" defTabSz="457200">
              <a:defRPr sz="2200">
                <a:solidFill>
                  <a:srgbClr val="00F900"/>
                </a:solidFill>
                <a:uFill>
                  <a:solidFill>
                    <a:srgbClr val="0000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sz="1100"/>
              <a:t>WOOL YARN FROM GRANDPA</a:t>
            </a:r>
          </a:p>
        </p:txBody>
      </p:sp>
      <p:pic>
        <p:nvPicPr>
          <p:cNvPr id="161" name="lew pauseclown212395.jpeg" descr="lew pauseclown21239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797" y="865471"/>
            <a:ext cx="3730722" cy="5223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842" y="4681133"/>
            <a:ext cx="1965707" cy="979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09367">
            <a:off x="3803385" y="4154790"/>
            <a:ext cx="1686936" cy="51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914243" flipH="1">
            <a:off x="6677572" y="3074392"/>
            <a:ext cx="2202357" cy="8305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468" y="330248"/>
            <a:ext cx="2328677" cy="41122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0" name="Group"/>
          <p:cNvGrpSpPr/>
          <p:nvPr/>
        </p:nvGrpSpPr>
        <p:grpSpPr>
          <a:xfrm>
            <a:off x="9110728" y="2231854"/>
            <a:ext cx="2157280" cy="1667986"/>
            <a:chOff x="0" y="0"/>
            <a:chExt cx="4314558" cy="3335970"/>
          </a:xfrm>
        </p:grpSpPr>
        <p:pic>
          <p:nvPicPr>
            <p:cNvPr id="166" name="Potloodtekening zeer glansende stof-contrast.jpeg" descr="Potloodtekening zeer glansende stof-contrast.jpe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29273"/>
              <a:ext cx="1922462" cy="15579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7" name="Kinderverftekening merel-1-origineel.jpeg" descr="Kinderverftekening merel-1-origineel.jpe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18170" y="0"/>
              <a:ext cx="2296389" cy="16165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8" name="Verftekening merel 2 -oranje-bruin.jpeg" descr="Verftekening merel 2 -oranje-bruin.jpe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1668564"/>
              <a:ext cx="2580907" cy="16674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" name="potloodtekening-glansende stof-blauw.jpeg" descr="potloodtekening-glansende stof-blauw.jpe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6200000">
              <a:off x="2676541" y="1681284"/>
              <a:ext cx="1632613" cy="16419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1" name="Smiley getuft.jpeg" descr="Smiley getuft.jpe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64815" y="287958"/>
            <a:ext cx="405069" cy="41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Screenshot 2023-01-24 at 15.27.47.png" descr="Screenshot 2023-01-24 at 15.27.47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07121" y="5029701"/>
            <a:ext cx="934660" cy="1476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Screenshot 2023-01-24 at 15.36.07.png" descr="Screenshot 2023-01-24 at 15.36.07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66951" y="2247764"/>
            <a:ext cx="1349803" cy="1048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Screenshot 2023-01-24 at 15.38.14.png" descr="Screenshot 2023-01-24 at 15.38.14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0722" y="3823299"/>
            <a:ext cx="908526" cy="13702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Screenshot 2023-01-24 at 15.49.20.png" descr="Screenshot 2023-01-24 at 15.49.20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9685" y="1486809"/>
            <a:ext cx="934660" cy="20363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G_3536(1).jpeg" descr="IMG_3536(1).jpe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50913" y="5226524"/>
            <a:ext cx="857679" cy="1198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age" descr="Image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140841" flipH="1">
            <a:off x="3944882" y="973914"/>
            <a:ext cx="1815449" cy="13209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age" descr="Image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532983" flipH="1">
            <a:off x="3785658" y="5033490"/>
            <a:ext cx="1416051" cy="901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Image" descr="Image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3456707" flipH="1">
            <a:off x="6700765" y="3852197"/>
            <a:ext cx="1931182" cy="680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age" descr="Image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038186" y="649017"/>
            <a:ext cx="353242" cy="562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age" descr="Image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20960325">
            <a:off x="4027306" y="3548197"/>
            <a:ext cx="1872460" cy="190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age" descr="Image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899409">
            <a:off x="6809160" y="856409"/>
            <a:ext cx="1408582" cy="1194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age" descr="Image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21318287">
            <a:off x="5310457" y="5357401"/>
            <a:ext cx="551719" cy="1007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age" descr="Image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19550392" flipH="1">
            <a:off x="2639448" y="5501031"/>
            <a:ext cx="612177" cy="518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G_5580.jpeg" descr="IMG_5580.jpe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85211" y="1668820"/>
            <a:ext cx="877139" cy="877139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FABRIC: TENCEL…"/>
          <p:cNvSpPr txBox="1"/>
          <p:nvPr/>
        </p:nvSpPr>
        <p:spPr>
          <a:xfrm>
            <a:off x="9097802" y="1418501"/>
            <a:ext cx="2559730" cy="736601"/>
          </a:xfrm>
          <a:prstGeom prst="rect">
            <a:avLst/>
          </a:prstGeom>
          <a:solidFill>
            <a:srgbClr val="FFEBF2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8900" tIns="88900" rIns="88900" bIns="88900" anchor="ctr"/>
          <a:lstStyle/>
          <a:p>
            <a:pPr defTabSz="412750">
              <a:lnSpc>
                <a:spcPct val="90000"/>
              </a:lnSpc>
              <a:defRPr sz="2100">
                <a:solidFill>
                  <a:srgbClr val="F9741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1050"/>
              <a:t>FABRIC: TENCEL</a:t>
            </a:r>
          </a:p>
          <a:p>
            <a:pPr defTabSz="412750">
              <a:lnSpc>
                <a:spcPct val="90000"/>
              </a:lnSpc>
              <a:defRPr sz="2100">
                <a:solidFill>
                  <a:srgbClr val="F9741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1050"/>
              <a:t>PRINT: RECYCLED DESIGN FROM </a:t>
            </a:r>
          </a:p>
          <a:p>
            <a:pPr defTabSz="412750">
              <a:lnSpc>
                <a:spcPct val="90000"/>
              </a:lnSpc>
              <a:defRPr sz="2100">
                <a:solidFill>
                  <a:srgbClr val="F9741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1050"/>
              <a:t>MEREL’S OLD CHILDREN’S DRAWING</a:t>
            </a:r>
          </a:p>
        </p:txBody>
      </p:sp>
      <p:sp>
        <p:nvSpPr>
          <p:cNvPr id="187" name="DESIGNER’S OWNED GARDEN CLOGS"/>
          <p:cNvSpPr txBox="1"/>
          <p:nvPr/>
        </p:nvSpPr>
        <p:spPr>
          <a:xfrm>
            <a:off x="7463686" y="6182091"/>
            <a:ext cx="2757165" cy="323165"/>
          </a:xfrm>
          <a:prstGeom prst="rect">
            <a:avLst/>
          </a:prstGeom>
          <a:solidFill>
            <a:srgbClr val="9FFF4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algn="l" defTabSz="457200">
              <a:defRPr sz="22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sz="1100"/>
              <a:t>DESIGNER’S OWNED GARDEN CLOGS</a:t>
            </a:r>
          </a:p>
        </p:txBody>
      </p:sp>
      <p:pic>
        <p:nvPicPr>
          <p:cNvPr id="18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330835">
            <a:off x="988557" y="1478758"/>
            <a:ext cx="1032498" cy="316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Image" descr="Image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18421009" flipH="1">
            <a:off x="6123890" y="2187842"/>
            <a:ext cx="2918676" cy="12555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761113">
            <a:off x="2669494" y="3199892"/>
            <a:ext cx="944716" cy="470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38561">
            <a:off x="2134911" y="2228241"/>
            <a:ext cx="596398" cy="182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4656" flipH="1">
            <a:off x="1099788" y="3757947"/>
            <a:ext cx="1267237" cy="631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age" descr="Image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1229370">
            <a:off x="10193160" y="2067687"/>
            <a:ext cx="369014" cy="5872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age" descr="Image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4273705">
            <a:off x="6541366" y="5445972"/>
            <a:ext cx="1055313" cy="868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age" descr="Image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 rot="1794792">
            <a:off x="6936851" y="1237611"/>
            <a:ext cx="1986585" cy="1515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" descr="Image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580580">
            <a:off x="9441107" y="5641029"/>
            <a:ext cx="1496522" cy="54183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85997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FF2BB2-6A50-0349-AC76-C9969F1F4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659" y="0"/>
            <a:ext cx="1033658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B273EF-AC96-E345-A2D6-BD5DE911A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5436" y="3494689"/>
            <a:ext cx="2274208" cy="47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78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18A0D9-88F1-ED44-B4F6-8182F1CAA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019" y="0"/>
            <a:ext cx="1027196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A42A77-893C-FD4B-A5D1-726AC1CB4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46" y="3439510"/>
            <a:ext cx="2203595" cy="47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467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83996B-3CAB-444F-B281-7EA35DCD82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9226" y="254014"/>
            <a:ext cx="4875353" cy="6370089"/>
          </a:xfrm>
          <a:prstGeom prst="rect">
            <a:avLst/>
          </a:prstGeom>
        </p:spPr>
      </p:pic>
      <p:pic>
        <p:nvPicPr>
          <p:cNvPr id="5" name="Picture 2" descr="Picture 2">
            <a:extLst>
              <a:ext uri="{FF2B5EF4-FFF2-40B4-BE49-F238E27FC236}">
                <a16:creationId xmlns:a16="http://schemas.microsoft.com/office/drawing/2014/main" id="{6BF621B2-C237-E84F-AAD0-A3F8EB0B2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48" y="81714"/>
            <a:ext cx="5775565" cy="334021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90722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AC2D73-075D-8943-8670-8051E0626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33" y="0"/>
            <a:ext cx="11990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237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42F792-991C-1943-9363-8D6CF844E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83" y="0"/>
            <a:ext cx="12020901" cy="685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813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A2D689-A401-C04C-B96F-0498B793C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66" y="0"/>
            <a:ext cx="12012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90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8E0824-73A8-B044-A56B-D6D251D62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63" y="0"/>
            <a:ext cx="119996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58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832FCE-EA0B-E14A-86B6-3AB9056AF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14" y="0"/>
            <a:ext cx="11992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52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A2160B-C13C-4C4A-8400-C490DA5DE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93" y="0"/>
            <a:ext cx="11994861" cy="68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731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D18018-4C87-204E-9E0E-2CCF39C7B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83" y="-1"/>
            <a:ext cx="12021806" cy="685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46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EA7399-BBEE-F549-952C-EB40D9BD2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83" y="0"/>
            <a:ext cx="12015406" cy="686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726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483CA85D5AE24690AF2F47FA99348D" ma:contentTypeVersion="16" ma:contentTypeDescription="Een nieuw document maken." ma:contentTypeScope="" ma:versionID="b5cbe0faca3a0d7ad720b15dbc1c09b4">
  <xsd:schema xmlns:xsd="http://www.w3.org/2001/XMLSchema" xmlns:xs="http://www.w3.org/2001/XMLSchema" xmlns:p="http://schemas.microsoft.com/office/2006/metadata/properties" xmlns:ns2="712c59ba-883b-4371-97a0-88a3df964385" xmlns:ns3="4ab242f3-6508-447a-af59-851dbd5618b6" targetNamespace="http://schemas.microsoft.com/office/2006/metadata/properties" ma:root="true" ma:fieldsID="3f2106af94684b0127efb563c51969ba" ns2:_="" ns3:_="">
    <xsd:import namespace="712c59ba-883b-4371-97a0-88a3df964385"/>
    <xsd:import namespace="4ab242f3-6508-447a-af59-851dbd5618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2c59ba-883b-4371-97a0-88a3df9643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6b025d98-995b-450e-8546-6f3e205e7bc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b242f3-6508-447a-af59-851dbd5618b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8fd17f0-6508-4b9e-9152-0c61b9dd91a9}" ma:internalName="TaxCatchAll" ma:showField="CatchAllData" ma:web="4ab242f3-6508-447a-af59-851dbd5618b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12c59ba-883b-4371-97a0-88a3df964385">
      <Terms xmlns="http://schemas.microsoft.com/office/infopath/2007/PartnerControls"/>
    </lcf76f155ced4ddcb4097134ff3c332f>
    <TaxCatchAll xmlns="4ab242f3-6508-447a-af59-851dbd5618b6" xsi:nil="true"/>
  </documentManagement>
</p:properties>
</file>

<file path=customXml/itemProps1.xml><?xml version="1.0" encoding="utf-8"?>
<ds:datastoreItem xmlns:ds="http://schemas.openxmlformats.org/officeDocument/2006/customXml" ds:itemID="{247D5352-7C16-4E08-B1C7-2FD73EE6A8B9}"/>
</file>

<file path=customXml/itemProps2.xml><?xml version="1.0" encoding="utf-8"?>
<ds:datastoreItem xmlns:ds="http://schemas.openxmlformats.org/officeDocument/2006/customXml" ds:itemID="{0D890F1A-E544-4267-B4BD-61465DCA8978}"/>
</file>

<file path=customXml/itemProps3.xml><?xml version="1.0" encoding="utf-8"?>
<ds:datastoreItem xmlns:ds="http://schemas.openxmlformats.org/officeDocument/2006/customXml" ds:itemID="{094C9ED8-B5C0-4EA5-A591-95955D353292}"/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287</Words>
  <Application>Microsoft Office PowerPoint</Application>
  <PresentationFormat>Breedbeeld</PresentationFormat>
  <Paragraphs>49</Paragraphs>
  <Slides>18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6" baseType="lpstr">
      <vt:lpstr>Arial</vt:lpstr>
      <vt:lpstr>Avenir Book</vt:lpstr>
      <vt:lpstr>Avenir Book Oblique</vt:lpstr>
      <vt:lpstr>Avenir Heavy</vt:lpstr>
      <vt:lpstr>Avenir Light</vt:lpstr>
      <vt:lpstr>Calibri</vt:lpstr>
      <vt:lpstr>Calibri Light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Johanna Wicker</dc:creator>
  <cp:lastModifiedBy>Sandra  Kruijdenberg</cp:lastModifiedBy>
  <cp:revision>61</cp:revision>
  <dcterms:created xsi:type="dcterms:W3CDTF">2020-11-09T16:28:02Z</dcterms:created>
  <dcterms:modified xsi:type="dcterms:W3CDTF">2023-02-01T08:36:35Z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0x01010096483CA85D5AE24690AF2F47FA99348D</vt:lpwstr>
  </property>
</Properties>
</file>