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8"/>
  </p:notesMasterIdLst>
  <p:sldIdLst>
    <p:sldId id="256" r:id="rId5"/>
    <p:sldId id="257" r:id="rId6"/>
    <p:sldId id="258"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 roundtripDataSignature="AMtx7mhvIMR6RYTRaq2LdwX/nlnCtHfVd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99" d="100"/>
          <a:sy n="199" d="100"/>
        </p:scale>
        <p:origin x="606" y="15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NL"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
        <p:cNvGrpSpPr/>
        <p:nvPr/>
      </p:nvGrpSpPr>
      <p:grpSpPr>
        <a:xfrm>
          <a:off x="0" y="0"/>
          <a:ext cx="0" cy="0"/>
          <a:chOff x="0" y="0"/>
          <a:chExt cx="0" cy="0"/>
        </a:xfrm>
      </p:grpSpPr>
      <p:sp>
        <p:nvSpPr>
          <p:cNvPr id="27" name="Google Shape;2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 name="Google Shape;4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7374b6a02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5" name="Google Shape;55;g7374b6a02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2"/>
        <p:cNvGrpSpPr/>
        <p:nvPr/>
      </p:nvGrpSpPr>
      <p:grpSpPr>
        <a:xfrm>
          <a:off x="0" y="0"/>
          <a:ext cx="0" cy="0"/>
          <a:chOff x="0" y="0"/>
          <a:chExt cx="0" cy="0"/>
        </a:xfrm>
      </p:grpSpPr>
      <p:sp>
        <p:nvSpPr>
          <p:cNvPr id="13" name="Google Shape;13;p4"/>
          <p:cNvSpPr/>
          <p:nvPr/>
        </p:nvSpPr>
        <p:spPr>
          <a:xfrm>
            <a:off x="5211885" y="0"/>
            <a:ext cx="3932115"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 name="Google Shape;14;p4"/>
          <p:cNvSpPr/>
          <p:nvPr/>
        </p:nvSpPr>
        <p:spPr>
          <a:xfrm>
            <a:off x="0" y="0"/>
            <a:ext cx="5211885" cy="5143500"/>
          </a:xfrm>
          <a:prstGeom prst="rect">
            <a:avLst/>
          </a:prstGeom>
          <a:solidFill>
            <a:srgbClr val="FFF9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 name="Google Shape;15;p4"/>
          <p:cNvSpPr>
            <a:spLocks noGrp="1"/>
          </p:cNvSpPr>
          <p:nvPr>
            <p:ph type="pic" idx="2"/>
          </p:nvPr>
        </p:nvSpPr>
        <p:spPr>
          <a:xfrm>
            <a:off x="4686893" y="1320473"/>
            <a:ext cx="1931761" cy="14979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2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6" name="Google Shape;16;p4"/>
          <p:cNvSpPr>
            <a:spLocks noGrp="1"/>
          </p:cNvSpPr>
          <p:nvPr>
            <p:ph type="pic" idx="3"/>
          </p:nvPr>
        </p:nvSpPr>
        <p:spPr>
          <a:xfrm>
            <a:off x="4686893" y="2818423"/>
            <a:ext cx="1931761" cy="14979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20"/>
              </a:spcBef>
              <a:spcAft>
                <a:spcPts val="0"/>
              </a:spcAft>
              <a:buClr>
                <a:schemeClr val="dk1"/>
              </a:buClr>
              <a:buSzPts val="1100"/>
              <a:buFont typeface="Arial"/>
              <a:buNone/>
              <a:defRPr sz="11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cxnSp>
        <p:nvCxnSpPr>
          <p:cNvPr id="17" name="Google Shape;17;p4"/>
          <p:cNvCxnSpPr/>
          <p:nvPr/>
        </p:nvCxnSpPr>
        <p:spPr>
          <a:xfrm>
            <a:off x="4686893" y="4616450"/>
            <a:ext cx="4104682" cy="0"/>
          </a:xfrm>
          <a:prstGeom prst="straightConnector1">
            <a:avLst/>
          </a:prstGeom>
          <a:noFill/>
          <a:ln w="9525" cap="flat" cmpd="sng">
            <a:solidFill>
              <a:srgbClr val="F3CD03"/>
            </a:solidFill>
            <a:prstDash val="solid"/>
            <a:round/>
            <a:headEnd type="none" w="sm" len="sm"/>
            <a:tailEnd type="none" w="sm" len="sm"/>
          </a:ln>
        </p:spPr>
      </p:cxnSp>
      <p:pic>
        <p:nvPicPr>
          <p:cNvPr id="18" name="Google Shape;18;p4"/>
          <p:cNvPicPr preferRelativeResize="0"/>
          <p:nvPr/>
        </p:nvPicPr>
        <p:blipFill rotWithShape="1">
          <a:blip r:embed="rId2">
            <a:alphaModFix/>
          </a:blip>
          <a:srcRect/>
          <a:stretch/>
        </p:blipFill>
        <p:spPr>
          <a:xfrm>
            <a:off x="358204" y="367880"/>
            <a:ext cx="1971349" cy="604737"/>
          </a:xfrm>
          <a:prstGeom prst="rect">
            <a:avLst/>
          </a:prstGeom>
          <a:noFill/>
          <a:ln>
            <a:noFill/>
          </a:ln>
        </p:spPr>
      </p:pic>
      <p:cxnSp>
        <p:nvCxnSpPr>
          <p:cNvPr id="19" name="Google Shape;19;p4"/>
          <p:cNvCxnSpPr/>
          <p:nvPr/>
        </p:nvCxnSpPr>
        <p:spPr>
          <a:xfrm>
            <a:off x="5826718" y="4464050"/>
            <a:ext cx="0" cy="311150"/>
          </a:xfrm>
          <a:prstGeom prst="straightConnector1">
            <a:avLst/>
          </a:prstGeom>
          <a:noFill/>
          <a:ln w="9525" cap="flat" cmpd="sng">
            <a:solidFill>
              <a:srgbClr val="F3CD03"/>
            </a:solidFill>
            <a:prstDash val="solid"/>
            <a:round/>
            <a:headEnd type="none" w="sm" len="sm"/>
            <a:tailEnd type="none" w="sm" len="sm"/>
          </a:ln>
        </p:spPr>
      </p:cxnSp>
      <p:cxnSp>
        <p:nvCxnSpPr>
          <p:cNvPr id="20" name="Google Shape;20;p4"/>
          <p:cNvCxnSpPr/>
          <p:nvPr/>
        </p:nvCxnSpPr>
        <p:spPr>
          <a:xfrm>
            <a:off x="6810968" y="4464050"/>
            <a:ext cx="0" cy="311150"/>
          </a:xfrm>
          <a:prstGeom prst="straightConnector1">
            <a:avLst/>
          </a:prstGeom>
          <a:noFill/>
          <a:ln w="9525" cap="flat" cmpd="sng">
            <a:solidFill>
              <a:srgbClr val="F3CD03"/>
            </a:solidFill>
            <a:prstDash val="solid"/>
            <a:round/>
            <a:headEnd type="none" w="sm" len="sm"/>
            <a:tailEnd type="none" w="sm" len="sm"/>
          </a:ln>
        </p:spPr>
      </p:cxnSp>
      <p:cxnSp>
        <p:nvCxnSpPr>
          <p:cNvPr id="21" name="Google Shape;21;p4"/>
          <p:cNvCxnSpPr/>
          <p:nvPr/>
        </p:nvCxnSpPr>
        <p:spPr>
          <a:xfrm>
            <a:off x="7795218" y="4464050"/>
            <a:ext cx="0" cy="311150"/>
          </a:xfrm>
          <a:prstGeom prst="straightConnector1">
            <a:avLst/>
          </a:prstGeom>
          <a:noFill/>
          <a:ln w="9525" cap="flat" cmpd="sng">
            <a:solidFill>
              <a:srgbClr val="F3CD03"/>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2"/>
        <p:cNvGrpSpPr/>
        <p:nvPr/>
      </p:nvGrpSpPr>
      <p:grpSpPr>
        <a:xfrm>
          <a:off x="0" y="0"/>
          <a:ext cx="0" cy="0"/>
          <a:chOff x="0" y="0"/>
          <a:chExt cx="0" cy="0"/>
        </a:xfrm>
      </p:grpSpPr>
      <p:sp>
        <p:nvSpPr>
          <p:cNvPr id="23" name="Google Shape;23;p5"/>
          <p:cNvSpPr/>
          <p:nvPr/>
        </p:nvSpPr>
        <p:spPr>
          <a:xfrm rot="10800000" flipH="1">
            <a:off x="0" y="0"/>
            <a:ext cx="9144000" cy="97286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 name="Google Shape;24;p5" descr="Circo - flyer 1920 x 1080.jpg"/>
          <p:cNvPicPr preferRelativeResize="0"/>
          <p:nvPr/>
        </p:nvPicPr>
        <p:blipFill rotWithShape="1">
          <a:blip r:embed="rId2">
            <a:alphaModFix/>
          </a:blip>
          <a:srcRect l="74633" t="18914"/>
          <a:stretch/>
        </p:blipFill>
        <p:spPr>
          <a:xfrm>
            <a:off x="6824452" y="972868"/>
            <a:ext cx="2319547" cy="4170632"/>
          </a:xfrm>
          <a:prstGeom prst="rect">
            <a:avLst/>
          </a:prstGeom>
          <a:noFill/>
          <a:ln>
            <a:noFill/>
          </a:ln>
        </p:spPr>
      </p:pic>
      <p:pic>
        <p:nvPicPr>
          <p:cNvPr id="25" name="Google Shape;25;p5"/>
          <p:cNvPicPr preferRelativeResize="0"/>
          <p:nvPr/>
        </p:nvPicPr>
        <p:blipFill rotWithShape="1">
          <a:blip r:embed="rId3">
            <a:alphaModFix/>
          </a:blip>
          <a:srcRect/>
          <a:stretch/>
        </p:blipFill>
        <p:spPr>
          <a:xfrm>
            <a:off x="6824451" y="972866"/>
            <a:ext cx="2322826" cy="417063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
          <p:cNvSpPr/>
          <p:nvPr/>
        </p:nvSpPr>
        <p:spPr>
          <a:xfrm>
            <a:off x="0" y="0"/>
            <a:ext cx="9144000" cy="5143500"/>
          </a:xfrm>
          <a:prstGeom prst="rect">
            <a:avLst/>
          </a:prstGeom>
          <a:solidFill>
            <a:srgbClr val="FFF9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 name="Google Shape;11;p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hyperlink" Target="mailto:stella@circonl.nl" TargetMode="External"/><Relationship Id="rId3" Type="http://schemas.openxmlformats.org/officeDocument/2006/relationships/hyperlink" Target="https://docs.google.com/forms/d/e/1FAIpQLScXRM2huXVEUVJzUlOkYv_g8qiLqRt9FIq9PSreMmGevbgyWA/viewform" TargetMode="External"/><Relationship Id="rId7" Type="http://schemas.openxmlformats.org/officeDocument/2006/relationships/hyperlink" Target="mailto:ingeborg@circonl.n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mailto:bas@circonl.nl" TargetMode="External"/><Relationship Id="rId5" Type="http://schemas.openxmlformats.org/officeDocument/2006/relationships/hyperlink" Target="mailto:barbara@circo.nl" TargetMode="External"/><Relationship Id="rId4" Type="http://schemas.openxmlformats.org/officeDocument/2006/relationships/hyperlink" Target="mailto:iris@circonl.nl" TargetMode="External"/><Relationship Id="rId9" Type="http://schemas.openxmlformats.org/officeDocument/2006/relationships/hyperlink" Target="http://www.circonl.nl/online-trac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
        <p:cNvGrpSpPr/>
        <p:nvPr/>
      </p:nvGrpSpPr>
      <p:grpSpPr>
        <a:xfrm>
          <a:off x="0" y="0"/>
          <a:ext cx="0" cy="0"/>
          <a:chOff x="0" y="0"/>
          <a:chExt cx="0" cy="0"/>
        </a:xfrm>
      </p:grpSpPr>
      <p:sp>
        <p:nvSpPr>
          <p:cNvPr id="30" name="Google Shape;30;p1"/>
          <p:cNvSpPr txBox="1"/>
          <p:nvPr/>
        </p:nvSpPr>
        <p:spPr>
          <a:xfrm>
            <a:off x="229807" y="1127742"/>
            <a:ext cx="2064300" cy="36753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nl-NL" sz="650" b="0" i="0" u="none" strike="noStrike" cap="none">
                <a:solidFill>
                  <a:srgbClr val="000000"/>
                </a:solidFill>
                <a:latin typeface="Arial"/>
                <a:ea typeface="Arial"/>
                <a:cs typeface="Arial"/>
                <a:sym typeface="Arial"/>
              </a:rPr>
              <a:t>De CIRCO Tracks gaan door, in een online vorm</a:t>
            </a:r>
            <a:r>
              <a:rPr lang="nl-NL" sz="650"/>
              <a:t> zodat we ook in deze tijden bedrijven kunnen helpen met circulaire business</a:t>
            </a:r>
            <a:r>
              <a:rPr lang="nl-NL" sz="650" b="0" i="0" u="none" strike="noStrike" cap="none">
                <a:solidFill>
                  <a:srgbClr val="000000"/>
                </a:solidFill>
                <a:latin typeface="Arial"/>
                <a:ea typeface="Arial"/>
                <a:cs typeface="Arial"/>
                <a:sym typeface="Arial"/>
              </a:rPr>
              <a:t>! Via deze flyer informeren we jou over de Online Track</a:t>
            </a:r>
            <a:r>
              <a:rPr lang="nl-NL" sz="650"/>
              <a:t>. We kunnen wel alvast verklappen: het doel en de insteek van de Track blijven hetzelfde, alleen de vorm verandert!</a:t>
            </a:r>
            <a:endParaRPr/>
          </a:p>
          <a:p>
            <a:pPr marL="0" marR="0" lvl="0" indent="0" algn="l" rtl="0">
              <a:lnSpc>
                <a:spcPct val="130000"/>
              </a:lnSpc>
              <a:spcBef>
                <a:spcPts val="0"/>
              </a:spcBef>
              <a:spcAft>
                <a:spcPts val="0"/>
              </a:spcAft>
              <a:buNone/>
            </a:pPr>
            <a:r>
              <a:rPr lang="nl-NL" sz="650" b="0" i="0" u="none" strike="noStrike" cap="none">
                <a:solidFill>
                  <a:srgbClr val="000000"/>
                </a:solidFill>
                <a:latin typeface="Arial"/>
                <a:ea typeface="Arial"/>
                <a:cs typeface="Arial"/>
                <a:sym typeface="Arial"/>
              </a:rPr>
              <a:t> </a:t>
            </a:r>
            <a:endParaRPr/>
          </a:p>
          <a:p>
            <a:pPr marL="0" marR="0" lvl="0" indent="0" algn="l" rtl="0">
              <a:lnSpc>
                <a:spcPct val="130000"/>
              </a:lnSpc>
              <a:spcBef>
                <a:spcPts val="0"/>
              </a:spcBef>
              <a:spcAft>
                <a:spcPts val="0"/>
              </a:spcAft>
              <a:buNone/>
            </a:pPr>
            <a:r>
              <a:rPr lang="nl-NL" sz="650" b="1" i="0" u="none" strike="noStrike" cap="none">
                <a:solidFill>
                  <a:srgbClr val="000000"/>
                </a:solidFill>
                <a:latin typeface="Arial"/>
                <a:ea typeface="Arial"/>
                <a:cs typeface="Arial"/>
                <a:sym typeface="Aria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Doel van de Track</a:t>
            </a:r>
            <a:endParaRPr>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endParaRPr>
          </a:p>
          <a:p>
            <a:pPr marL="0" marR="0" lvl="0" indent="0" algn="l" rtl="0">
              <a:lnSpc>
                <a:spcPct val="130000"/>
              </a:lnSpc>
              <a:spcBef>
                <a:spcPts val="0"/>
              </a:spcBef>
              <a:spcAft>
                <a:spcPts val="0"/>
              </a:spcAft>
              <a:buNone/>
            </a:pPr>
            <a:r>
              <a:rPr lang="nl-NL" sz="650" b="0" i="0" u="none" strike="noStrike" cap="none">
                <a:solidFill>
                  <a:srgbClr val="000000"/>
                </a:solidFill>
                <a:latin typeface="Arial"/>
                <a:ea typeface="Arial"/>
                <a:cs typeface="Arial"/>
                <a:sym typeface="Aria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In een circulaire economie worden hoogwaardige diensten geleverd en gaan producten langer mee, worden ze slim hergebruikt en gerecycled. Dit vraagt om nieuwe ontwerpen én nieuwe businessmodellen. Tijdens de CIRCO Circular Business Design Track maken bedrijven kennis met de mogelijkheden van circulair ontwerpen en ondernemen. En dat doen ze samen met ketenpartners. Bedrijven </a:t>
            </a:r>
            <a:r>
              <a:rPr lang="nl-NL" sz="650">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ontwikkelen een circulaire propositie</a:t>
            </a:r>
            <a:r>
              <a:rPr lang="nl-NL" sz="650" b="0" i="0" u="none" strike="noStrike" cap="none">
                <a:solidFill>
                  <a:srgbClr val="000000"/>
                </a:solidFill>
                <a:latin typeface="Arial"/>
                <a:ea typeface="Arial"/>
                <a:cs typeface="Arial"/>
                <a:sym typeface="Aria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 voor hun eigen business en maken een concreet plan voor implementatie.</a:t>
            </a:r>
            <a:endParaRPr/>
          </a:p>
          <a:p>
            <a:pPr marL="0" marR="0" lvl="0" indent="0" algn="l" rtl="0">
              <a:lnSpc>
                <a:spcPct val="130000"/>
              </a:lnSpc>
              <a:spcBef>
                <a:spcPts val="0"/>
              </a:spcBef>
              <a:spcAft>
                <a:spcPts val="0"/>
              </a:spcAft>
              <a:buNone/>
            </a:pPr>
            <a:endParaRPr sz="65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None/>
            </a:pPr>
            <a:r>
              <a:rPr lang="nl-NL" sz="650" b="1" i="0" u="none" strike="noStrike" cap="none">
                <a:solidFill>
                  <a:srgbClr val="000000"/>
                </a:solidFill>
                <a:latin typeface="Arial"/>
                <a:ea typeface="Arial"/>
                <a:cs typeface="Arial"/>
                <a:sym typeface="Arial"/>
              </a:rPr>
              <a:t>Programma</a:t>
            </a:r>
            <a:endParaRPr/>
          </a:p>
          <a:p>
            <a:pPr marL="0" marR="0" lvl="0" indent="0" algn="l" rtl="0">
              <a:lnSpc>
                <a:spcPct val="130000"/>
              </a:lnSpc>
              <a:spcBef>
                <a:spcPts val="0"/>
              </a:spcBef>
              <a:spcAft>
                <a:spcPts val="0"/>
              </a:spcAft>
              <a:buNone/>
            </a:pPr>
            <a:r>
              <a:rPr lang="nl-NL" sz="650" b="0" i="0" u="none" strike="noStrike" cap="none">
                <a:solidFill>
                  <a:srgbClr val="000000"/>
                </a:solidFill>
                <a:latin typeface="Arial"/>
                <a:ea typeface="Arial"/>
                <a:cs typeface="Arial"/>
                <a:sym typeface="Arial"/>
              </a:rPr>
              <a:t>De CIRCO Track bestaat uit drie ééndaagse workshops die plaatsvinden binnen een periode van vier weken. De hoofdlijnen van het ‘offline’ programma blijven staan:</a:t>
            </a:r>
            <a:endParaRPr/>
          </a:p>
          <a:p>
            <a:pPr marL="0" marR="0" lvl="0" indent="0" algn="l" rtl="0">
              <a:lnSpc>
                <a:spcPct val="130000"/>
              </a:lnSpc>
              <a:spcBef>
                <a:spcPts val="0"/>
              </a:spcBef>
              <a:spcAft>
                <a:spcPts val="0"/>
              </a:spcAft>
              <a:buNone/>
            </a:pPr>
            <a:endParaRPr sz="65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None/>
            </a:pPr>
            <a:endParaRPr sz="65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None/>
            </a:pPr>
            <a:endParaRPr sz="650" b="0" i="0" u="none" strike="noStrike" cap="none">
              <a:solidFill>
                <a:srgbClr val="000000"/>
              </a:solidFill>
              <a:latin typeface="Arial"/>
              <a:ea typeface="Arial"/>
              <a:cs typeface="Arial"/>
              <a:sym typeface="Arial"/>
            </a:endParaRPr>
          </a:p>
        </p:txBody>
      </p:sp>
      <p:sp>
        <p:nvSpPr>
          <p:cNvPr id="31" name="Google Shape;31;p1"/>
          <p:cNvSpPr txBox="1"/>
          <p:nvPr/>
        </p:nvSpPr>
        <p:spPr>
          <a:xfrm>
            <a:off x="2382075" y="1032678"/>
            <a:ext cx="2064300" cy="30780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nl-NL" sz="650" b="0" i="1" u="none" strike="noStrike" cap="none">
                <a:solidFill>
                  <a:srgbClr val="000000"/>
                </a:solidFill>
                <a:latin typeface="Arial"/>
                <a:ea typeface="Arial"/>
                <a:cs typeface="Arial"/>
                <a:sym typeface="Arial"/>
              </a:rPr>
              <a:t>Dag 1 - Initiate Workshop</a:t>
            </a:r>
            <a:endParaRPr sz="65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None/>
            </a:pPr>
            <a:r>
              <a:rPr lang="nl-NL" sz="650" b="0" i="0" u="none" strike="noStrike" cap="none">
                <a:solidFill>
                  <a:srgbClr val="000000"/>
                </a:solidFill>
                <a:latin typeface="Arial"/>
                <a:ea typeface="Arial"/>
                <a:cs typeface="Arial"/>
                <a:sym typeface="Arial"/>
              </a:rPr>
              <a:t>Tijdens deze eerste dag duiken bedrijven in het gedachtengoed van de circulaire economie. We analyseren de huidige lineaire waardeketen. Bedrijven en ontwerpers onderzoeken samen hoe je tot innovatieve businessmodellen en productontwerpen kunt komen door de toepassing van circular </a:t>
            </a:r>
            <a:r>
              <a:rPr lang="nl-NL" sz="650"/>
              <a:t>ontwerp</a:t>
            </a:r>
            <a:r>
              <a:rPr lang="nl-NL" sz="650" b="0" i="0" u="none" strike="noStrike" cap="none">
                <a:solidFill>
                  <a:srgbClr val="000000"/>
                </a:solidFill>
                <a:latin typeface="Arial"/>
                <a:ea typeface="Arial"/>
                <a:cs typeface="Arial"/>
                <a:sym typeface="Arial"/>
              </a:rPr>
              <a:t>principes. Ook worden per bedrijf de circulaire kansen geïdentificeerd en geselecteerd.</a:t>
            </a:r>
            <a:endParaRPr/>
          </a:p>
          <a:p>
            <a:pPr marL="0" marR="0" lvl="0" indent="0" algn="l" rtl="0">
              <a:lnSpc>
                <a:spcPct val="130000"/>
              </a:lnSpc>
              <a:spcBef>
                <a:spcPts val="0"/>
              </a:spcBef>
              <a:spcAft>
                <a:spcPts val="0"/>
              </a:spcAft>
              <a:buNone/>
            </a:pPr>
            <a:r>
              <a:rPr lang="nl-NL" sz="650" b="0" i="0" u="none" strike="noStrike" cap="none">
                <a:solidFill>
                  <a:srgbClr val="000000"/>
                </a:solidFill>
                <a:latin typeface="Arial"/>
                <a:ea typeface="Arial"/>
                <a:cs typeface="Arial"/>
                <a:sym typeface="Arial"/>
              </a:rPr>
              <a:t> </a:t>
            </a:r>
            <a:endParaRPr/>
          </a:p>
          <a:p>
            <a:pPr marL="0" marR="0" lvl="0" indent="0" algn="l" rtl="0">
              <a:lnSpc>
                <a:spcPct val="130000"/>
              </a:lnSpc>
              <a:spcBef>
                <a:spcPts val="0"/>
              </a:spcBef>
              <a:spcAft>
                <a:spcPts val="0"/>
              </a:spcAft>
              <a:buNone/>
            </a:pPr>
            <a:r>
              <a:rPr lang="nl-NL" sz="650" b="0" i="1" u="none" strike="noStrike" cap="none">
                <a:solidFill>
                  <a:srgbClr val="000000"/>
                </a:solidFill>
                <a:latin typeface="Arial"/>
                <a:ea typeface="Arial"/>
                <a:cs typeface="Arial"/>
                <a:sym typeface="Arial"/>
              </a:rPr>
              <a:t>Dag 2 - Ideate Workshop</a:t>
            </a:r>
            <a:endParaRPr sz="65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None/>
            </a:pPr>
            <a:r>
              <a:rPr lang="nl-NL" sz="650" b="0" i="0" u="none" strike="noStrike" cap="none">
                <a:solidFill>
                  <a:srgbClr val="000000"/>
                </a:solidFill>
                <a:latin typeface="Arial"/>
                <a:ea typeface="Arial"/>
                <a:cs typeface="Arial"/>
                <a:sym typeface="Arial"/>
              </a:rPr>
              <a:t>In de tweede sessie gaan we gericht aan de slag met de circulaire businessmodellen en </a:t>
            </a:r>
            <a:r>
              <a:rPr lang="nl-NL" sz="650"/>
              <a:t>ontwerp</a:t>
            </a:r>
            <a:r>
              <a:rPr lang="nl-NL" sz="650" b="0" i="0" u="none" strike="noStrike" cap="none">
                <a:solidFill>
                  <a:srgbClr val="000000"/>
                </a:solidFill>
                <a:latin typeface="Arial"/>
                <a:ea typeface="Arial"/>
                <a:cs typeface="Arial"/>
                <a:sym typeface="Arial"/>
              </a:rPr>
              <a:t>strategieën. We pakken de kansen uit de voorgaande workshop op en verkennen ze verder. In een aantal interactieve werkvormen verwerken we alle eerder verzamelde inzichten tot circulaire producten en diensten.</a:t>
            </a:r>
            <a:endParaRPr/>
          </a:p>
          <a:p>
            <a:pPr marL="0" marR="0" lvl="0" indent="0" algn="l" rtl="0">
              <a:lnSpc>
                <a:spcPct val="130000"/>
              </a:lnSpc>
              <a:spcBef>
                <a:spcPts val="0"/>
              </a:spcBef>
              <a:spcAft>
                <a:spcPts val="0"/>
              </a:spcAft>
              <a:buNone/>
            </a:pPr>
            <a:r>
              <a:rPr lang="nl-NL" sz="650" b="0" i="0" u="none" strike="noStrike" cap="none">
                <a:solidFill>
                  <a:srgbClr val="000000"/>
                </a:solidFill>
                <a:latin typeface="Arial"/>
                <a:ea typeface="Arial"/>
                <a:cs typeface="Arial"/>
                <a:sym typeface="Arial"/>
              </a:rPr>
              <a:t> </a:t>
            </a:r>
            <a:endParaRPr/>
          </a:p>
          <a:p>
            <a:pPr marL="0" marR="0" lvl="0" indent="0" algn="l" rtl="0">
              <a:lnSpc>
                <a:spcPct val="130000"/>
              </a:lnSpc>
              <a:spcBef>
                <a:spcPts val="0"/>
              </a:spcBef>
              <a:spcAft>
                <a:spcPts val="0"/>
              </a:spcAft>
              <a:buNone/>
            </a:pPr>
            <a:r>
              <a:rPr lang="nl-NL" sz="650" b="0" i="1" u="none" strike="noStrike" cap="none">
                <a:solidFill>
                  <a:srgbClr val="000000"/>
                </a:solidFill>
                <a:latin typeface="Arial"/>
                <a:ea typeface="Arial"/>
                <a:cs typeface="Arial"/>
                <a:sym typeface="Arial"/>
              </a:rPr>
              <a:t>Dag 3 - Implement Workshop</a:t>
            </a:r>
            <a:endParaRPr sz="65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None/>
            </a:pPr>
            <a:r>
              <a:rPr lang="nl-NL" sz="650" b="0" i="0" u="none" strike="noStrike" cap="none">
                <a:solidFill>
                  <a:srgbClr val="000000"/>
                </a:solidFill>
                <a:latin typeface="Arial"/>
                <a:ea typeface="Arial"/>
                <a:cs typeface="Arial"/>
                <a:sym typeface="Arial"/>
              </a:rPr>
              <a:t>Tijdens de laatste workshop worden bedrijven voorbereid om de stap te maken naar de realisatie van circulaire producten, diensten en businessmodellen. We kijken daarbij naar technische en commerciële haalbaarheid van de resultaten van de vorige workshop, de gevolgen hiervan voor de bedrijfsvoering en de circulaire impact. Ook leren bedrijven om te gaan met barrières.</a:t>
            </a:r>
            <a:endParaRPr/>
          </a:p>
        </p:txBody>
      </p:sp>
      <p:sp>
        <p:nvSpPr>
          <p:cNvPr id="32" name="Google Shape;32;p1"/>
          <p:cNvSpPr txBox="1"/>
          <p:nvPr/>
        </p:nvSpPr>
        <p:spPr>
          <a:xfrm>
            <a:off x="2600800" y="280600"/>
            <a:ext cx="6011700" cy="7023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None/>
            </a:pPr>
            <a:r>
              <a:rPr lang="nl-NL" sz="2400" b="0" i="0" u="none" strike="noStrike" cap="none">
                <a:solidFill>
                  <a:srgbClr val="000000"/>
                </a:solidFill>
                <a:latin typeface="Arial"/>
                <a:ea typeface="Arial"/>
                <a:cs typeface="Arial"/>
                <a:sym typeface="Arial"/>
              </a:rPr>
              <a:t>	     Circular Business Design Track</a:t>
            </a:r>
            <a:endParaRPr/>
          </a:p>
          <a:p>
            <a:pPr marL="0" marR="0" lvl="0" indent="0" algn="r" rtl="0">
              <a:lnSpc>
                <a:spcPct val="90000"/>
              </a:lnSpc>
              <a:spcBef>
                <a:spcPts val="0"/>
              </a:spcBef>
              <a:spcAft>
                <a:spcPts val="0"/>
              </a:spcAft>
              <a:buClr>
                <a:srgbClr val="000000"/>
              </a:buClr>
              <a:buSzPts val="2700"/>
              <a:buFont typeface="Arial"/>
              <a:buNone/>
            </a:pPr>
            <a:r>
              <a:rPr lang="nl-NL" sz="2700" b="1" i="0" u="none" strike="noStrike" cap="none">
                <a:solidFill>
                  <a:schemeClr val="dk1"/>
                </a:solidFill>
                <a:latin typeface="Arial"/>
                <a:ea typeface="Arial"/>
                <a:cs typeface="Arial"/>
                <a:sym typeface="Arial"/>
              </a:rPr>
              <a:t>					</a:t>
            </a:r>
            <a:r>
              <a:rPr lang="nl-NL" sz="2400" b="0" i="1" u="none" strike="noStrike" cap="none">
                <a:solidFill>
                  <a:schemeClr val="dk1"/>
                </a:solidFill>
                <a:latin typeface="Arial"/>
                <a:ea typeface="Arial"/>
                <a:cs typeface="Arial"/>
                <a:sym typeface="Arial"/>
              </a:rPr>
              <a:t>Online</a:t>
            </a:r>
            <a:endParaRPr sz="2400" b="0" i="1" u="none" strike="noStrike" cap="none">
              <a:solidFill>
                <a:schemeClr val="dk1"/>
              </a:solidFill>
              <a:latin typeface="Arial"/>
              <a:ea typeface="Arial"/>
              <a:cs typeface="Arial"/>
              <a:sym typeface="Arial"/>
            </a:endParaRPr>
          </a:p>
        </p:txBody>
      </p:sp>
      <p:sp>
        <p:nvSpPr>
          <p:cNvPr id="33" name="Google Shape;33;p1"/>
          <p:cNvSpPr txBox="1"/>
          <p:nvPr/>
        </p:nvSpPr>
        <p:spPr>
          <a:xfrm>
            <a:off x="6767050" y="1127750"/>
            <a:ext cx="2064300" cy="31632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nl-NL" sz="650" b="1" i="0" u="none" strike="noStrike" cap="none" dirty="0">
                <a:solidFill>
                  <a:srgbClr val="000000"/>
                </a:solidFill>
                <a:latin typeface="Arial"/>
                <a:ea typeface="Arial"/>
                <a:cs typeface="Arial"/>
                <a:sym typeface="Arial"/>
              </a:rPr>
              <a:t>Online Track</a:t>
            </a:r>
            <a:endParaRPr sz="650" b="0" i="0" u="none" strike="noStrike" cap="none" dirty="0">
              <a:solidFill>
                <a:srgbClr val="000000"/>
              </a:solidFill>
              <a:latin typeface="Arial"/>
              <a:ea typeface="Arial"/>
              <a:cs typeface="Arial"/>
              <a:sym typeface="Arial"/>
            </a:endParaRPr>
          </a:p>
          <a:p>
            <a:pPr marL="0" marR="0" lvl="0" indent="0" algn="l" rtl="0">
              <a:lnSpc>
                <a:spcPct val="130000"/>
              </a:lnSpc>
              <a:spcBef>
                <a:spcPts val="0"/>
              </a:spcBef>
              <a:spcAft>
                <a:spcPts val="0"/>
              </a:spcAft>
              <a:buNone/>
            </a:pPr>
            <a:r>
              <a:rPr lang="nl-NL" sz="650" b="0" i="0" u="none" strike="noStrike" cap="none" dirty="0">
                <a:solidFill>
                  <a:srgbClr val="000000"/>
                </a:solidFill>
                <a:latin typeface="Arial"/>
                <a:ea typeface="Arial"/>
                <a:cs typeface="Arial"/>
                <a:sym typeface="Arial"/>
              </a:rPr>
              <a:t> </a:t>
            </a:r>
            <a:endParaRPr dirty="0"/>
          </a:p>
          <a:p>
            <a:pPr marL="0" marR="0" lvl="0" indent="0" algn="l" rtl="0">
              <a:lnSpc>
                <a:spcPct val="130000"/>
              </a:lnSpc>
              <a:spcBef>
                <a:spcPts val="0"/>
              </a:spcBef>
              <a:spcAft>
                <a:spcPts val="0"/>
              </a:spcAft>
              <a:buNone/>
            </a:pPr>
            <a:r>
              <a:rPr lang="nl-NL" sz="650" b="0" i="0" u="none" strike="noStrike" cap="none" dirty="0">
                <a:solidFill>
                  <a:srgbClr val="000000"/>
                </a:solidFill>
                <a:latin typeface="Arial"/>
                <a:ea typeface="Arial"/>
                <a:cs typeface="Arial"/>
                <a:sym typeface="Arial"/>
              </a:rPr>
              <a:t>De drie dagen van de </a:t>
            </a:r>
            <a:r>
              <a:rPr lang="nl-NL" sz="650" dirty="0"/>
              <a:t>Online</a:t>
            </a:r>
            <a:r>
              <a:rPr lang="nl-NL" sz="650" b="0" i="0" u="none" strike="noStrike" cap="none" dirty="0">
                <a:solidFill>
                  <a:srgbClr val="000000"/>
                </a:solidFill>
                <a:latin typeface="Arial"/>
                <a:ea typeface="Arial"/>
                <a:cs typeface="Arial"/>
                <a:sym typeface="Arial"/>
              </a:rPr>
              <a:t> Track zijn verdeeld in blokken: zelf werken en </a:t>
            </a:r>
            <a:r>
              <a:rPr lang="nl-NL" sz="650" dirty="0"/>
              <a:t>online </a:t>
            </a:r>
            <a:r>
              <a:rPr lang="nl-NL" sz="650" b="0" i="0" u="none" strike="noStrike" cap="none" dirty="0">
                <a:solidFill>
                  <a:srgbClr val="000000"/>
                </a:solidFill>
                <a:latin typeface="Arial"/>
                <a:ea typeface="Arial"/>
                <a:cs typeface="Arial"/>
                <a:sym typeface="Arial"/>
              </a:rPr>
              <a:t>bijeenkomsten </a:t>
            </a:r>
            <a:r>
              <a:rPr lang="nl-NL" sz="650" dirty="0"/>
              <a:t>- </a:t>
            </a:r>
            <a:r>
              <a:rPr lang="nl-NL" sz="650" b="0" i="0" u="none" strike="noStrike" cap="none" dirty="0">
                <a:solidFill>
                  <a:srgbClr val="000000"/>
                </a:solidFill>
                <a:latin typeface="Arial"/>
                <a:ea typeface="Arial"/>
                <a:cs typeface="Arial"/>
                <a:sym typeface="Arial"/>
              </a:rPr>
              <a:t>net als bij een gewone Track. </a:t>
            </a:r>
            <a:r>
              <a:rPr lang="nl-NL" sz="650" dirty="0"/>
              <a:t>De trainers geven plenair uitleg over de theorie en de toepassing of deelnemers bekijken vooraf een instructievideo, </a:t>
            </a:r>
            <a:r>
              <a:rPr lang="nl-NL" sz="650" b="0" i="0" u="none" strike="noStrike" cap="none" dirty="0">
                <a:solidFill>
                  <a:srgbClr val="000000"/>
                </a:solidFill>
                <a:latin typeface="Arial"/>
                <a:ea typeface="Arial"/>
                <a:cs typeface="Arial"/>
                <a:sym typeface="Arial"/>
              </a:rPr>
              <a:t>en vervolgens ga</a:t>
            </a:r>
            <a:r>
              <a:rPr lang="nl-NL" sz="650" dirty="0"/>
              <a:t>an ze</a:t>
            </a:r>
            <a:r>
              <a:rPr lang="nl-NL" sz="650" b="0" i="0" u="none" strike="noStrike" cap="none" dirty="0">
                <a:solidFill>
                  <a:srgbClr val="000000"/>
                </a:solidFill>
                <a:latin typeface="Arial"/>
                <a:ea typeface="Arial"/>
                <a:cs typeface="Arial"/>
                <a:sym typeface="Arial"/>
              </a:rPr>
              <a:t> met </a:t>
            </a:r>
            <a:r>
              <a:rPr lang="nl-NL" sz="650" dirty="0"/>
              <a:t>hun</a:t>
            </a:r>
            <a:r>
              <a:rPr lang="nl-NL" sz="650" b="0" i="0" u="none" strike="noStrike" cap="none" dirty="0">
                <a:solidFill>
                  <a:srgbClr val="000000"/>
                </a:solidFill>
                <a:latin typeface="Arial"/>
                <a:ea typeface="Arial"/>
                <a:cs typeface="Arial"/>
                <a:sym typeface="Arial"/>
              </a:rPr>
              <a:t> collega zelf aan de slag, met ondersteuning van de trainers. De resultaten de</a:t>
            </a:r>
            <a:r>
              <a:rPr lang="nl-NL" sz="650" dirty="0"/>
              <a:t>len ze</a:t>
            </a:r>
            <a:r>
              <a:rPr lang="nl-NL" sz="650" b="0" i="0" u="none" strike="noStrike" cap="none" dirty="0">
                <a:solidFill>
                  <a:srgbClr val="000000"/>
                </a:solidFill>
                <a:latin typeface="Arial"/>
                <a:ea typeface="Arial"/>
                <a:cs typeface="Arial"/>
                <a:sym typeface="Arial"/>
              </a:rPr>
              <a:t> vervolgens ook met de groep</a:t>
            </a:r>
            <a:r>
              <a:rPr lang="nl-NL" sz="650" dirty="0"/>
              <a:t>.</a:t>
            </a:r>
            <a:endParaRPr sz="650" dirty="0"/>
          </a:p>
          <a:p>
            <a:pPr marL="0" marR="0" lvl="0" indent="0" algn="l" rtl="0">
              <a:lnSpc>
                <a:spcPct val="130000"/>
              </a:lnSpc>
              <a:spcBef>
                <a:spcPts val="0"/>
              </a:spcBef>
              <a:spcAft>
                <a:spcPts val="0"/>
              </a:spcAft>
              <a:buNone/>
            </a:pPr>
            <a:r>
              <a:rPr lang="nl-NL" sz="650" b="0" i="0" u="none" strike="noStrike" cap="none" dirty="0">
                <a:solidFill>
                  <a:srgbClr val="000000"/>
                </a:solidFill>
                <a:latin typeface="Arial"/>
                <a:ea typeface="Arial"/>
                <a:cs typeface="Arial"/>
                <a:sym typeface="Arial"/>
              </a:rPr>
              <a:t> </a:t>
            </a:r>
            <a:endParaRPr dirty="0"/>
          </a:p>
          <a:p>
            <a:pPr marL="0" marR="0" lvl="0" indent="0" algn="l" rtl="0">
              <a:lnSpc>
                <a:spcPct val="130000"/>
              </a:lnSpc>
              <a:spcBef>
                <a:spcPts val="0"/>
              </a:spcBef>
              <a:spcAft>
                <a:spcPts val="0"/>
              </a:spcAft>
              <a:buNone/>
            </a:pPr>
            <a:r>
              <a:rPr lang="nl-NL" sz="650" b="0" i="0" u="none" strike="noStrike" cap="none" dirty="0">
                <a:solidFill>
                  <a:srgbClr val="000000"/>
                </a:solidFill>
                <a:latin typeface="Arial"/>
                <a:ea typeface="Arial"/>
                <a:cs typeface="Arial"/>
                <a:sym typeface="Arial"/>
              </a:rPr>
              <a:t>Wat feiten op een rij over de Online Track:</a:t>
            </a:r>
            <a:endParaRPr dirty="0"/>
          </a:p>
          <a:p>
            <a:pPr marL="171450" marR="0" lvl="0" indent="-171450" algn="l" rtl="0">
              <a:lnSpc>
                <a:spcPct val="130000"/>
              </a:lnSpc>
              <a:spcBef>
                <a:spcPts val="0"/>
              </a:spcBef>
              <a:spcAft>
                <a:spcPts val="0"/>
              </a:spcAft>
              <a:buClr>
                <a:srgbClr val="F6CC20"/>
              </a:buClr>
              <a:buSzPts val="650"/>
              <a:buFont typeface="Noto Sans Symbols"/>
              <a:buChar char="✔"/>
            </a:pPr>
            <a:r>
              <a:rPr lang="nl-NL" sz="650" b="0" i="0" u="none" strike="noStrike" cap="none" dirty="0">
                <a:solidFill>
                  <a:srgbClr val="000000"/>
                </a:solidFill>
                <a:latin typeface="Arial"/>
                <a:ea typeface="Arial"/>
                <a:cs typeface="Arial"/>
                <a:sym typeface="Arial"/>
              </a:rPr>
              <a:t>We maken gebruik van de </a:t>
            </a:r>
            <a:r>
              <a:rPr lang="nl-NL" sz="650" b="0" i="0" u="none" strike="noStrike" cap="none" dirty="0" err="1">
                <a:solidFill>
                  <a:srgbClr val="000000"/>
                </a:solidFill>
                <a:latin typeface="Arial"/>
                <a:ea typeface="Arial"/>
                <a:cs typeface="Arial"/>
                <a:sym typeface="Arial"/>
              </a:rPr>
              <a:t>collaborative</a:t>
            </a:r>
            <a:r>
              <a:rPr lang="nl-NL" sz="650" b="0" i="0" u="none" strike="noStrike" cap="none" dirty="0">
                <a:solidFill>
                  <a:srgbClr val="000000"/>
                </a:solidFill>
                <a:latin typeface="Arial"/>
                <a:ea typeface="Arial"/>
                <a:cs typeface="Arial"/>
                <a:sym typeface="Arial"/>
              </a:rPr>
              <a:t> online platforms ZOOM en </a:t>
            </a:r>
            <a:r>
              <a:rPr lang="nl-NL" sz="650" b="0" i="0" u="none" strike="noStrike" cap="none" dirty="0" err="1">
                <a:solidFill>
                  <a:srgbClr val="000000"/>
                </a:solidFill>
                <a:latin typeface="Arial"/>
                <a:ea typeface="Arial"/>
                <a:cs typeface="Arial"/>
                <a:sym typeface="Aria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Mural</a:t>
            </a:r>
            <a:r>
              <a:rPr lang="nl-NL" sz="650" dirty="0"/>
              <a:t>, waardoor de CIRCO ontwerpmethodiek online toegankelijk is;</a:t>
            </a:r>
            <a:endParaRPr sz="650" b="0" i="0" u="none" strike="noStrike" cap="none" dirty="0">
              <a:solidFill>
                <a:srgbClr val="000000"/>
              </a:solidFill>
              <a:highlight>
                <a:srgbClr val="FFFF00"/>
              </a:highlight>
              <a:latin typeface="Arial"/>
              <a:ea typeface="Arial"/>
              <a:cs typeface="Arial"/>
              <a:sym typeface="Arial"/>
            </a:endParaRPr>
          </a:p>
          <a:p>
            <a:pPr marL="171450" marR="0" lvl="0" indent="-171450" algn="l" rtl="0">
              <a:lnSpc>
                <a:spcPct val="130000"/>
              </a:lnSpc>
              <a:spcBef>
                <a:spcPts val="0"/>
              </a:spcBef>
              <a:spcAft>
                <a:spcPts val="0"/>
              </a:spcAft>
              <a:buClr>
                <a:srgbClr val="F6CC20"/>
              </a:buClr>
              <a:buSzPts val="650"/>
              <a:buFont typeface="Noto Sans Symbols"/>
              <a:buChar char="✔"/>
            </a:pPr>
            <a:r>
              <a:rPr lang="nl-NL" sz="650" b="0" i="0" u="none" strike="noStrike" cap="none" dirty="0">
                <a:solidFill>
                  <a:srgbClr val="000000"/>
                </a:solidFill>
                <a:latin typeface="Arial"/>
                <a:ea typeface="Arial"/>
                <a:cs typeface="Arial"/>
                <a:sym typeface="Arial"/>
              </a:rPr>
              <a:t>Er is veel interactie met de trainers en de andere deelnemers ingebouwd en trainers kunnen meekijken met de gemaakte </a:t>
            </a:r>
            <a:r>
              <a:rPr lang="nl-NL" sz="650" b="0" i="0" u="none" strike="noStrike" cap="none" dirty="0">
                <a:solidFill>
                  <a:srgbClr val="000000"/>
                </a:solidFill>
                <a:latin typeface="Arial"/>
                <a:ea typeface="Arial"/>
                <a:cs typeface="Arial"/>
                <a:sym typeface="Aria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oefeningen</a:t>
            </a:r>
            <a:r>
              <a:rPr lang="nl-NL" sz="650" b="0" i="0" u="none" strike="noStrike" cap="none" dirty="0">
                <a:solidFill>
                  <a:srgbClr val="000000"/>
                </a:solidFill>
                <a:latin typeface="Arial"/>
                <a:ea typeface="Arial"/>
                <a:cs typeface="Arial"/>
                <a:sym typeface="Arial"/>
              </a:rPr>
              <a:t>;</a:t>
            </a:r>
            <a:endParaRPr dirty="0"/>
          </a:p>
          <a:p>
            <a:pPr marL="171450" marR="0" lvl="0" indent="-171450" algn="l" rtl="0">
              <a:lnSpc>
                <a:spcPct val="130000"/>
              </a:lnSpc>
              <a:spcBef>
                <a:spcPts val="0"/>
              </a:spcBef>
              <a:spcAft>
                <a:spcPts val="0"/>
              </a:spcAft>
              <a:buClr>
                <a:srgbClr val="F6CC20"/>
              </a:buClr>
              <a:buSzPts val="650"/>
              <a:buFont typeface="Noto Sans Symbols"/>
              <a:buChar char="✔"/>
            </a:pPr>
            <a:r>
              <a:rPr lang="nl-NL" sz="650" b="0" i="0" u="none" strike="noStrike" cap="none" dirty="0">
                <a:solidFill>
                  <a:srgbClr val="000000"/>
                </a:solidFill>
                <a:latin typeface="Arial"/>
                <a:ea typeface="Arial"/>
                <a:cs typeface="Arial"/>
                <a:sym typeface="Arial"/>
              </a:rPr>
              <a:t>De techniek is niet ingewikkeld, en er is </a:t>
            </a:r>
            <a:r>
              <a:rPr lang="nl-NL" sz="650" dirty="0"/>
              <a:t>een helpdesk</a:t>
            </a:r>
            <a:r>
              <a:rPr lang="nl-NL" sz="650" b="0" i="0" u="none" strike="noStrike" cap="none" dirty="0">
                <a:solidFill>
                  <a:srgbClr val="000000"/>
                </a:solidFill>
                <a:latin typeface="Arial"/>
                <a:ea typeface="Arial"/>
                <a:cs typeface="Arial"/>
                <a:sym typeface="Arial"/>
              </a:rPr>
              <a:t> beschikbaar. Ook krijgen de deelnemers van tevoren een introductie.</a:t>
            </a:r>
            <a:endParaRPr dirty="0"/>
          </a:p>
          <a:p>
            <a:pPr marL="0" marR="0" lvl="0" indent="0" algn="l" rtl="0">
              <a:lnSpc>
                <a:spcPct val="130000"/>
              </a:lnSpc>
              <a:spcBef>
                <a:spcPts val="0"/>
              </a:spcBef>
              <a:spcAft>
                <a:spcPts val="0"/>
              </a:spcAft>
              <a:buClr>
                <a:srgbClr val="000000"/>
              </a:buClr>
              <a:buSzPts val="650"/>
              <a:buFont typeface="Arial"/>
              <a:buNone/>
            </a:pPr>
            <a:endParaRPr sz="650" b="0" i="0" u="none" strike="noStrike" cap="none" dirty="0">
              <a:solidFill>
                <a:srgbClr val="000000"/>
              </a:solidFill>
              <a:latin typeface="Arial"/>
              <a:ea typeface="Arial"/>
              <a:cs typeface="Arial"/>
              <a:sym typeface="Arial"/>
            </a:endParaRPr>
          </a:p>
        </p:txBody>
      </p:sp>
      <p:sp>
        <p:nvSpPr>
          <p:cNvPr id="34" name="Google Shape;34;p1"/>
          <p:cNvSpPr/>
          <p:nvPr/>
        </p:nvSpPr>
        <p:spPr>
          <a:xfrm>
            <a:off x="4640650" y="4290950"/>
            <a:ext cx="1014000" cy="1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50"/>
              <a:buFont typeface="Arial"/>
              <a:buNone/>
            </a:pPr>
            <a:r>
              <a:rPr lang="nl-NL" sz="650" b="1" i="0" u="none" strike="noStrike" cap="none">
                <a:solidFill>
                  <a:schemeClr val="dk1"/>
                </a:solidFill>
                <a:latin typeface="Arial"/>
                <a:ea typeface="Arial"/>
                <a:cs typeface="Arial"/>
                <a:sym typeface="Arial"/>
              </a:rPr>
              <a:t>CIRCO Online Track</a:t>
            </a:r>
            <a:endParaRPr sz="650" b="0" i="0" u="none" strike="noStrike" cap="none">
              <a:solidFill>
                <a:schemeClr val="dk1"/>
              </a:solidFill>
              <a:latin typeface="Calibri"/>
              <a:ea typeface="Calibri"/>
              <a:cs typeface="Calibri"/>
              <a:sym typeface="Calibri"/>
            </a:endParaRPr>
          </a:p>
        </p:txBody>
      </p:sp>
      <p:sp>
        <p:nvSpPr>
          <p:cNvPr id="35" name="Google Shape;35;p1"/>
          <p:cNvSpPr/>
          <p:nvPr/>
        </p:nvSpPr>
        <p:spPr>
          <a:xfrm>
            <a:off x="5815393" y="4290956"/>
            <a:ext cx="736200" cy="1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50"/>
              <a:buFont typeface="Arial"/>
              <a:buNone/>
            </a:pPr>
            <a:r>
              <a:rPr lang="nl-NL" sz="650" b="1" i="0" u="none" strike="noStrike" cap="none">
                <a:solidFill>
                  <a:schemeClr val="dk1"/>
                </a:solidFill>
                <a:latin typeface="Arial"/>
                <a:ea typeface="Arial"/>
                <a:cs typeface="Arial"/>
                <a:sym typeface="Arial"/>
              </a:rPr>
              <a:t>Dag 1</a:t>
            </a:r>
            <a:endParaRPr sz="650" b="1" i="0" u="none" strike="noStrike" cap="none">
              <a:solidFill>
                <a:schemeClr val="dk1"/>
              </a:solidFill>
              <a:latin typeface="Arial"/>
              <a:ea typeface="Arial"/>
              <a:cs typeface="Arial"/>
              <a:sym typeface="Arial"/>
            </a:endParaRPr>
          </a:p>
        </p:txBody>
      </p:sp>
      <p:sp>
        <p:nvSpPr>
          <p:cNvPr id="36" name="Google Shape;36;p1"/>
          <p:cNvSpPr/>
          <p:nvPr/>
        </p:nvSpPr>
        <p:spPr>
          <a:xfrm>
            <a:off x="6799643" y="4306699"/>
            <a:ext cx="684900" cy="1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50"/>
              <a:buFont typeface="Arial"/>
              <a:buNone/>
            </a:pPr>
            <a:r>
              <a:rPr lang="nl-NL" sz="650" b="1" i="0" u="none" strike="noStrike" cap="none">
                <a:solidFill>
                  <a:schemeClr val="dk1"/>
                </a:solidFill>
                <a:latin typeface="Arial"/>
                <a:ea typeface="Arial"/>
                <a:cs typeface="Arial"/>
                <a:sym typeface="Arial"/>
              </a:rPr>
              <a:t>Dag </a:t>
            </a:r>
            <a:r>
              <a:rPr lang="nl-NL" sz="650" b="1">
                <a:solidFill>
                  <a:schemeClr val="dk1"/>
                </a:solidFill>
              </a:rPr>
              <a:t>2</a:t>
            </a:r>
            <a:endParaRPr sz="650" b="1" i="0" u="none" strike="noStrike" cap="none">
              <a:solidFill>
                <a:schemeClr val="dk1"/>
              </a:solidFill>
              <a:latin typeface="Arial"/>
              <a:ea typeface="Arial"/>
              <a:cs typeface="Arial"/>
              <a:sym typeface="Arial"/>
            </a:endParaRPr>
          </a:p>
        </p:txBody>
      </p:sp>
      <p:sp>
        <p:nvSpPr>
          <p:cNvPr id="37" name="Google Shape;37;p1"/>
          <p:cNvSpPr/>
          <p:nvPr/>
        </p:nvSpPr>
        <p:spPr>
          <a:xfrm>
            <a:off x="7783893" y="4290956"/>
            <a:ext cx="851700" cy="1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50"/>
              <a:buFont typeface="Arial"/>
              <a:buNone/>
            </a:pPr>
            <a:r>
              <a:rPr lang="nl-NL" sz="650" b="1" i="0" u="none" strike="noStrike" cap="none">
                <a:solidFill>
                  <a:schemeClr val="dk1"/>
                </a:solidFill>
                <a:latin typeface="Arial"/>
                <a:ea typeface="Arial"/>
                <a:cs typeface="Arial"/>
                <a:sym typeface="Arial"/>
              </a:rPr>
              <a:t>Dag 3</a:t>
            </a:r>
            <a:endParaRPr sz="650" b="1" i="0" u="none" strike="noStrike" cap="none">
              <a:solidFill>
                <a:schemeClr val="dk1"/>
              </a:solidFill>
              <a:latin typeface="Arial"/>
              <a:ea typeface="Arial"/>
              <a:cs typeface="Arial"/>
              <a:sym typeface="Arial"/>
            </a:endParaRPr>
          </a:p>
        </p:txBody>
      </p:sp>
      <p:sp>
        <p:nvSpPr>
          <p:cNvPr id="38" name="Google Shape;38;p1"/>
          <p:cNvSpPr/>
          <p:nvPr/>
        </p:nvSpPr>
        <p:spPr>
          <a:xfrm>
            <a:off x="7783893" y="4455600"/>
            <a:ext cx="594900" cy="1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50"/>
              <a:buFont typeface="Arial"/>
              <a:buNone/>
            </a:pPr>
            <a:r>
              <a:rPr lang="nl-NL" sz="650">
                <a:solidFill>
                  <a:schemeClr val="dk1"/>
                </a:solidFill>
              </a:rPr>
              <a:t>Implement</a:t>
            </a:r>
            <a:endParaRPr sz="650" b="0" i="0" u="none" strike="noStrike" cap="none">
              <a:solidFill>
                <a:schemeClr val="dk1"/>
              </a:solidFill>
              <a:latin typeface="Arial"/>
              <a:ea typeface="Arial"/>
              <a:cs typeface="Arial"/>
              <a:sym typeface="Arial"/>
            </a:endParaRPr>
          </a:p>
        </p:txBody>
      </p:sp>
      <p:sp>
        <p:nvSpPr>
          <p:cNvPr id="39" name="Google Shape;39;p1"/>
          <p:cNvSpPr/>
          <p:nvPr/>
        </p:nvSpPr>
        <p:spPr>
          <a:xfrm>
            <a:off x="6799643" y="4455600"/>
            <a:ext cx="672000" cy="1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50"/>
              <a:buFont typeface="Arial"/>
              <a:buNone/>
            </a:pPr>
            <a:r>
              <a:rPr lang="nl-NL" sz="650">
                <a:solidFill>
                  <a:schemeClr val="dk1"/>
                </a:solidFill>
              </a:rPr>
              <a:t>Ideate</a:t>
            </a:r>
            <a:endParaRPr sz="650" b="0" i="0" u="none" strike="noStrike" cap="none">
              <a:solidFill>
                <a:schemeClr val="dk1"/>
              </a:solidFill>
              <a:latin typeface="Arial"/>
              <a:ea typeface="Arial"/>
              <a:cs typeface="Arial"/>
              <a:sym typeface="Arial"/>
            </a:endParaRPr>
          </a:p>
        </p:txBody>
      </p:sp>
      <p:sp>
        <p:nvSpPr>
          <p:cNvPr id="40" name="Google Shape;40;p1"/>
          <p:cNvSpPr/>
          <p:nvPr/>
        </p:nvSpPr>
        <p:spPr>
          <a:xfrm>
            <a:off x="5815393" y="4455600"/>
            <a:ext cx="660600" cy="1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50"/>
              <a:buFont typeface="Arial"/>
              <a:buNone/>
            </a:pPr>
            <a:r>
              <a:rPr lang="nl-NL" sz="650">
                <a:solidFill>
                  <a:schemeClr val="dk1"/>
                </a:solidFill>
              </a:rPr>
              <a:t>Initiate</a:t>
            </a:r>
            <a:endParaRPr sz="650" b="0" i="0" u="none" strike="noStrike" cap="none">
              <a:solidFill>
                <a:schemeClr val="dk1"/>
              </a:solidFill>
              <a:latin typeface="Arial"/>
              <a:ea typeface="Arial"/>
              <a:cs typeface="Arial"/>
              <a:sym typeface="Arial"/>
            </a:endParaRPr>
          </a:p>
        </p:txBody>
      </p:sp>
      <p:sp>
        <p:nvSpPr>
          <p:cNvPr id="41" name="Google Shape;41;p1"/>
          <p:cNvSpPr txBox="1"/>
          <p:nvPr/>
        </p:nvSpPr>
        <p:spPr>
          <a:xfrm>
            <a:off x="2600233" y="280598"/>
            <a:ext cx="2181678" cy="64633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2" name="Google Shape;42;p1"/>
          <p:cNvPicPr preferRelativeResize="0"/>
          <p:nvPr/>
        </p:nvPicPr>
        <p:blipFill>
          <a:blip r:embed="rId3">
            <a:alphaModFix/>
          </a:blip>
          <a:stretch>
            <a:fillRect/>
          </a:stretch>
        </p:blipFill>
        <p:spPr>
          <a:xfrm>
            <a:off x="4640650" y="2736972"/>
            <a:ext cx="1932004" cy="1285481"/>
          </a:xfrm>
          <a:prstGeom prst="rect">
            <a:avLst/>
          </a:prstGeom>
          <a:noFill/>
          <a:ln>
            <a:noFill/>
          </a:ln>
        </p:spPr>
      </p:pic>
      <p:pic>
        <p:nvPicPr>
          <p:cNvPr id="43" name="Google Shape;43;p1"/>
          <p:cNvPicPr preferRelativeResize="0"/>
          <p:nvPr/>
        </p:nvPicPr>
        <p:blipFill>
          <a:blip r:embed="rId4">
            <a:alphaModFix/>
          </a:blip>
          <a:stretch>
            <a:fillRect/>
          </a:stretch>
        </p:blipFill>
        <p:spPr>
          <a:xfrm>
            <a:off x="4534350" y="1032675"/>
            <a:ext cx="2064300" cy="128834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2"/>
          <p:cNvSpPr txBox="1"/>
          <p:nvPr/>
        </p:nvSpPr>
        <p:spPr>
          <a:xfrm>
            <a:off x="265400" y="1073628"/>
            <a:ext cx="2064300" cy="384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nl-NL" sz="650" b="1" i="0" u="none" strike="noStrike" cap="none">
                <a:solidFill>
                  <a:srgbClr val="000000"/>
                </a:solidFill>
                <a:latin typeface="Arial"/>
                <a:ea typeface="Arial"/>
                <a:cs typeface="Arial"/>
                <a:sym typeface="Arial"/>
              </a:rPr>
              <a:t>FAQ </a:t>
            </a:r>
            <a:endParaRPr/>
          </a:p>
          <a:p>
            <a:pPr marL="0" marR="0" lvl="0" indent="0" algn="l" rtl="0">
              <a:lnSpc>
                <a:spcPct val="120000"/>
              </a:lnSpc>
              <a:spcBef>
                <a:spcPts val="0"/>
              </a:spcBef>
              <a:spcAft>
                <a:spcPts val="0"/>
              </a:spcAft>
              <a:buNone/>
            </a:pPr>
            <a:endParaRPr sz="650" i="1"/>
          </a:p>
          <a:p>
            <a:pPr marL="0" marR="0" lvl="0" indent="0" algn="l" rtl="0">
              <a:lnSpc>
                <a:spcPct val="120000"/>
              </a:lnSpc>
              <a:spcBef>
                <a:spcPts val="0"/>
              </a:spcBef>
              <a:spcAft>
                <a:spcPts val="0"/>
              </a:spcAft>
              <a:buNone/>
            </a:pPr>
            <a:r>
              <a:rPr lang="nl-NL" sz="650" i="1"/>
              <a:t>Hoe verschilt de Online Track van een ‘normale’?</a:t>
            </a:r>
            <a:endParaRPr sz="650"/>
          </a:p>
          <a:p>
            <a:pPr marL="0" marR="0" lvl="0" indent="0" algn="l" rtl="0">
              <a:lnSpc>
                <a:spcPct val="120000"/>
              </a:lnSpc>
              <a:spcBef>
                <a:spcPts val="0"/>
              </a:spcBef>
              <a:spcAft>
                <a:spcPts val="0"/>
              </a:spcAft>
              <a:buNone/>
            </a:pPr>
            <a:r>
              <a:rPr lang="nl-NL" sz="650"/>
              <a:t>&gt; Het programma is in grote lijnen hetzelfde: er is voldoende ruimte voor interactie, samenwerking in kleine groepen, vragen en persoonlijke begeleiding.</a:t>
            </a:r>
            <a:endParaRPr sz="650"/>
          </a:p>
          <a:p>
            <a:pPr marL="0" marR="0" lvl="0" indent="0" algn="l" rtl="0">
              <a:lnSpc>
                <a:spcPct val="120000"/>
              </a:lnSpc>
              <a:spcBef>
                <a:spcPts val="0"/>
              </a:spcBef>
              <a:spcAft>
                <a:spcPts val="0"/>
              </a:spcAft>
              <a:buNone/>
            </a:pPr>
            <a:endParaRPr sz="650" i="1"/>
          </a:p>
          <a:p>
            <a:pPr marL="0" marR="0" lvl="0" indent="0" algn="l" rtl="0">
              <a:lnSpc>
                <a:spcPct val="120000"/>
              </a:lnSpc>
              <a:spcBef>
                <a:spcPts val="0"/>
              </a:spcBef>
              <a:spcAft>
                <a:spcPts val="0"/>
              </a:spcAft>
              <a:buNone/>
            </a:pPr>
            <a:r>
              <a:rPr lang="nl-NL" sz="650" i="1"/>
              <a:t>Hoe zit het met de tijdsinvestering voor bedrijven, is die hetzelfde als bij een gewone Track?</a:t>
            </a:r>
            <a:endParaRPr sz="650" i="1"/>
          </a:p>
          <a:p>
            <a:pPr marL="0" marR="0" lvl="0" indent="0" algn="l" rtl="0">
              <a:lnSpc>
                <a:spcPct val="120000"/>
              </a:lnSpc>
              <a:spcBef>
                <a:spcPts val="0"/>
              </a:spcBef>
              <a:spcAft>
                <a:spcPts val="0"/>
              </a:spcAft>
              <a:buNone/>
            </a:pPr>
            <a:r>
              <a:rPr lang="nl-NL" sz="650"/>
              <a:t>&gt; De Track zelf kost evenveel tijd, maar er is natuurlijk geen reistijd.</a:t>
            </a:r>
            <a:endParaRPr sz="650"/>
          </a:p>
          <a:p>
            <a:pPr marL="0" marR="0" lvl="0" indent="0" algn="l" rtl="0">
              <a:lnSpc>
                <a:spcPct val="120000"/>
              </a:lnSpc>
              <a:spcBef>
                <a:spcPts val="0"/>
              </a:spcBef>
              <a:spcAft>
                <a:spcPts val="0"/>
              </a:spcAft>
              <a:buNone/>
            </a:pPr>
            <a:endParaRPr sz="650"/>
          </a:p>
          <a:p>
            <a:pPr marL="0" marR="0" lvl="0" indent="0" algn="l" rtl="0">
              <a:lnSpc>
                <a:spcPct val="120000"/>
              </a:lnSpc>
              <a:spcBef>
                <a:spcPts val="0"/>
              </a:spcBef>
              <a:spcAft>
                <a:spcPts val="0"/>
              </a:spcAft>
              <a:buNone/>
            </a:pPr>
            <a:r>
              <a:rPr lang="nl-NL" sz="650" i="1"/>
              <a:t>Wat hebben bedrijven nodig qua materialen, verbinding e.d. en hoe komen ze daaraan?</a:t>
            </a:r>
            <a:endParaRPr sz="650" i="1"/>
          </a:p>
          <a:p>
            <a:pPr marL="0" marR="0" lvl="0" indent="0" algn="l" rtl="0">
              <a:lnSpc>
                <a:spcPct val="120000"/>
              </a:lnSpc>
              <a:spcBef>
                <a:spcPts val="0"/>
              </a:spcBef>
              <a:spcAft>
                <a:spcPts val="0"/>
              </a:spcAft>
              <a:buNone/>
            </a:pPr>
            <a:r>
              <a:rPr lang="nl-NL" sz="650"/>
              <a:t>&gt; Een computer met webcam en internetverbinding. Tijdens de intake krijgen bedrijven een introductie in de digitale omgeving. </a:t>
            </a:r>
            <a:endParaRPr sz="650"/>
          </a:p>
          <a:p>
            <a:pPr marL="0" marR="0" lvl="0" indent="0" algn="l" rtl="0">
              <a:lnSpc>
                <a:spcPct val="120000"/>
              </a:lnSpc>
              <a:spcBef>
                <a:spcPts val="0"/>
              </a:spcBef>
              <a:spcAft>
                <a:spcPts val="0"/>
              </a:spcAft>
              <a:buNone/>
            </a:pPr>
            <a:endParaRPr sz="650"/>
          </a:p>
          <a:p>
            <a:pPr marL="0" lvl="0" indent="0" algn="l" rtl="0">
              <a:lnSpc>
                <a:spcPct val="120000"/>
              </a:lnSpc>
              <a:spcBef>
                <a:spcPts val="0"/>
              </a:spcBef>
              <a:spcAft>
                <a:spcPts val="0"/>
              </a:spcAft>
              <a:buNone/>
            </a:pPr>
            <a:r>
              <a:rPr lang="nl-NL" sz="650" i="1">
                <a:solidFill>
                  <a:schemeClr val="dk1"/>
                </a:solidFill>
              </a:rPr>
              <a:t>Een volledige track is door de huidige omstandigheden niet geschikt voor bedrijven in mijn branche. Welke vorm(en) is/zijn er mogelijk naast een Online Track? </a:t>
            </a:r>
            <a:endParaRPr sz="650" i="1">
              <a:solidFill>
                <a:schemeClr val="dk1"/>
              </a:solidFill>
            </a:endParaRPr>
          </a:p>
          <a:p>
            <a:pPr marL="0" lvl="0" indent="0" algn="l" rtl="0">
              <a:lnSpc>
                <a:spcPct val="120000"/>
              </a:lnSpc>
              <a:spcBef>
                <a:spcPts val="0"/>
              </a:spcBef>
              <a:spcAft>
                <a:spcPts val="0"/>
              </a:spcAft>
              <a:buNone/>
            </a:pPr>
            <a:r>
              <a:rPr lang="nl-NL" sz="650">
                <a:solidFill>
                  <a:schemeClr val="dk1"/>
                </a:solidFill>
              </a:rPr>
              <a:t>&gt; We merken dat de situatie op dit moment heel sterk per branche en zelfs per bedrijf verschilt. Het is ons duidelijk dat het helaas in sommige gevallen nu ‘alle hens aan dek is’ om door deze moeilijk tijd heen te komen en we begrijpen dat daar vanzelfsprekend prioriteit naar uitgaat. In dat geval veel sterkte. Toch willen we ook verwijzen naar onze andere mogelijkheden: de demo (miniworkshop) is digitaal beschikbaar, en het doorlopen van de </a:t>
            </a:r>
            <a:r>
              <a:rPr lang="nl-NL" sz="650" u="sng">
                <a:solidFill>
                  <a:schemeClr val="hlink"/>
                </a:solidFill>
                <a:hlinkClick r:id="rId3"/>
              </a:rPr>
              <a:t>e-demo</a:t>
            </a:r>
            <a:r>
              <a:rPr lang="nl-NL" sz="650">
                <a:solidFill>
                  <a:schemeClr val="dk1"/>
                </a:solidFill>
              </a:rPr>
              <a:t> kost een kwartier.</a:t>
            </a:r>
            <a:endParaRPr sz="650">
              <a:solidFill>
                <a:schemeClr val="dk1"/>
              </a:solidFill>
            </a:endParaRPr>
          </a:p>
          <a:p>
            <a:pPr marL="0" lvl="0" indent="0" algn="l" rtl="0">
              <a:spcBef>
                <a:spcPts val="0"/>
              </a:spcBef>
              <a:spcAft>
                <a:spcPts val="0"/>
              </a:spcAft>
              <a:buNone/>
            </a:pPr>
            <a:endParaRPr sz="650">
              <a:solidFill>
                <a:schemeClr val="dk1"/>
              </a:solidFill>
            </a:endParaRPr>
          </a:p>
          <a:p>
            <a:pPr marL="0" marR="0" lvl="0" indent="0" algn="l" rtl="0">
              <a:lnSpc>
                <a:spcPct val="100000"/>
              </a:lnSpc>
              <a:spcBef>
                <a:spcPts val="0"/>
              </a:spcBef>
              <a:spcAft>
                <a:spcPts val="0"/>
              </a:spcAft>
              <a:buNone/>
            </a:pPr>
            <a:endParaRPr sz="650" b="0" i="0" u="none" strike="noStrike" cap="none">
              <a:solidFill>
                <a:srgbClr val="000000"/>
              </a:solidFill>
              <a:latin typeface="Arial"/>
              <a:ea typeface="Arial"/>
              <a:cs typeface="Arial"/>
              <a:sym typeface="Arial"/>
            </a:endParaRPr>
          </a:p>
        </p:txBody>
      </p:sp>
      <p:sp>
        <p:nvSpPr>
          <p:cNvPr id="49" name="Google Shape;49;p2"/>
          <p:cNvSpPr txBox="1"/>
          <p:nvPr/>
        </p:nvSpPr>
        <p:spPr>
          <a:xfrm>
            <a:off x="265390" y="197102"/>
            <a:ext cx="8398457" cy="74487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nl-NL" sz="2400" b="0" i="0" u="none" strike="noStrike" cap="none" dirty="0">
                <a:solidFill>
                  <a:srgbClr val="000000"/>
                </a:solidFill>
                <a:latin typeface="Arial"/>
                <a:ea typeface="Arial"/>
                <a:cs typeface="Arial"/>
                <a:sym typeface="Arial"/>
              </a:rPr>
              <a:t>	     							</a:t>
            </a:r>
            <a:r>
              <a:rPr lang="nl-NL" sz="2400" b="0" i="0" u="none" strike="noStrike" cap="none" dirty="0" err="1">
                <a:solidFill>
                  <a:srgbClr val="000000"/>
                </a:solidFill>
                <a:latin typeface="Arial"/>
                <a:ea typeface="Arial"/>
                <a:cs typeface="Arial"/>
                <a:sym typeface="Arial"/>
              </a:rPr>
              <a:t>Circular</a:t>
            </a:r>
            <a:r>
              <a:rPr lang="nl-NL" sz="2400" b="0" i="0" u="none" strike="noStrike" cap="none" dirty="0">
                <a:solidFill>
                  <a:srgbClr val="000000"/>
                </a:solidFill>
                <a:latin typeface="Arial"/>
                <a:ea typeface="Arial"/>
                <a:cs typeface="Arial"/>
                <a:sym typeface="Arial"/>
              </a:rPr>
              <a:t> Business Design Track</a:t>
            </a:r>
            <a:endParaRPr dirty="0"/>
          </a:p>
          <a:p>
            <a:pPr marL="0" marR="0" lvl="0" indent="0" algn="l" rtl="0">
              <a:lnSpc>
                <a:spcPct val="90000"/>
              </a:lnSpc>
              <a:spcBef>
                <a:spcPts val="0"/>
              </a:spcBef>
              <a:spcAft>
                <a:spcPts val="0"/>
              </a:spcAft>
              <a:buNone/>
            </a:pPr>
            <a:r>
              <a:rPr lang="nl-NL" sz="2400" b="1" i="0" u="none" strike="noStrike" cap="none" dirty="0">
                <a:solidFill>
                  <a:schemeClr val="dk1"/>
                </a:solidFill>
                <a:latin typeface="Arial"/>
                <a:ea typeface="Arial"/>
                <a:cs typeface="Arial"/>
                <a:sym typeface="Arial"/>
              </a:rPr>
              <a:t>						      	   							</a:t>
            </a:r>
            <a:endParaRPr sz="2400" b="0" i="1" u="none" strike="noStrike" cap="none" dirty="0">
              <a:solidFill>
                <a:schemeClr val="dk1"/>
              </a:solidFill>
              <a:latin typeface="Arial"/>
              <a:ea typeface="Arial"/>
              <a:cs typeface="Arial"/>
              <a:sym typeface="Arial"/>
            </a:endParaRPr>
          </a:p>
        </p:txBody>
      </p:sp>
      <p:sp>
        <p:nvSpPr>
          <p:cNvPr id="50" name="Google Shape;50;p2"/>
          <p:cNvSpPr txBox="1"/>
          <p:nvPr/>
        </p:nvSpPr>
        <p:spPr>
          <a:xfrm>
            <a:off x="2434575" y="1046649"/>
            <a:ext cx="2064300" cy="38400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nl-NL" sz="650" b="1" i="0" u="none" strike="noStrike" cap="none">
                <a:solidFill>
                  <a:schemeClr val="dk1"/>
                </a:solidFill>
                <a:latin typeface="Arial"/>
                <a:ea typeface="Arial"/>
                <a:cs typeface="Arial"/>
                <a:sym typeface="Arial"/>
              </a:rPr>
              <a:t>Waarom </a:t>
            </a:r>
            <a:r>
              <a:rPr lang="nl-NL" sz="650" b="1" i="0" u="none" strike="noStrike" cap="none">
                <a:solidFill>
                  <a:schemeClr val="dk1"/>
                </a:solidFill>
                <a:latin typeface="Arial"/>
                <a:ea typeface="Arial"/>
                <a:cs typeface="Arial"/>
                <a:sym typeface="Aria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meedoen</a:t>
            </a:r>
            <a:r>
              <a:rPr lang="nl-NL" sz="650" b="1" i="0" u="none" strike="noStrike" cap="none">
                <a:solidFill>
                  <a:schemeClr val="dk1"/>
                </a:solidFill>
                <a:latin typeface="Arial"/>
                <a:ea typeface="Arial"/>
                <a:cs typeface="Arial"/>
                <a:sym typeface="Arial"/>
              </a:rPr>
              <a:t>?</a:t>
            </a:r>
            <a:endParaRPr/>
          </a:p>
          <a:p>
            <a:pPr marL="171450" marR="0" lvl="0" indent="-130175" algn="l" rtl="0">
              <a:lnSpc>
                <a:spcPct val="130000"/>
              </a:lnSpc>
              <a:spcBef>
                <a:spcPts val="0"/>
              </a:spcBef>
              <a:spcAft>
                <a:spcPts val="0"/>
              </a:spcAft>
              <a:buClr>
                <a:srgbClr val="F3CD03"/>
              </a:buClr>
              <a:buSzPts val="650"/>
              <a:buFont typeface="Noto Sans Symbols"/>
              <a:buNone/>
            </a:pPr>
            <a:endParaRPr sz="650" b="1" i="0" u="none" strike="noStrike" cap="none">
              <a:solidFill>
                <a:schemeClr val="dk1"/>
              </a:solidFill>
              <a:latin typeface="Arial"/>
              <a:ea typeface="Arial"/>
              <a:cs typeface="Arial"/>
              <a:sym typeface="Arial"/>
            </a:endParaRPr>
          </a:p>
          <a:p>
            <a:pPr marL="171450" marR="0" lvl="0" indent="-171450" algn="l" rtl="0">
              <a:lnSpc>
                <a:spcPct val="130000"/>
              </a:lnSpc>
              <a:spcBef>
                <a:spcPts val="0"/>
              </a:spcBef>
              <a:spcAft>
                <a:spcPts val="0"/>
              </a:spcAft>
              <a:buClr>
                <a:srgbClr val="F6CC20"/>
              </a:buClr>
              <a:buSzPts val="650"/>
              <a:buFont typeface="Noto Sans Symbols"/>
              <a:buChar char="✔"/>
            </a:pPr>
            <a:r>
              <a:rPr lang="nl-NL" sz="650" b="0" i="0" u="none" strike="noStrike" cap="none">
                <a:solidFill>
                  <a:srgbClr val="000000"/>
                </a:solidFill>
                <a:latin typeface="Arial"/>
                <a:ea typeface="Arial"/>
                <a:cs typeface="Arial"/>
                <a:sym typeface="Arial"/>
              </a:rPr>
              <a:t>Circulair ondernemen biedt nieuwe businesskansen! Bedrij</a:t>
            </a:r>
            <a:r>
              <a:rPr lang="nl-NL" sz="650"/>
              <a:t>ven vergroten hun </a:t>
            </a:r>
            <a:r>
              <a:rPr lang="nl-NL" sz="650" b="0" i="0" u="none" strike="noStrike" cap="none">
                <a:solidFill>
                  <a:srgbClr val="000000"/>
                </a:solidFill>
                <a:latin typeface="Arial"/>
                <a:ea typeface="Arial"/>
                <a:cs typeface="Arial"/>
                <a:sym typeface="Arial"/>
              </a:rPr>
              <a:t>concurrentiekracht en </a:t>
            </a:r>
            <a:r>
              <a:rPr lang="nl-NL" sz="650"/>
              <a:t>ze creëren </a:t>
            </a:r>
            <a:r>
              <a:rPr lang="nl-NL" sz="650" b="0" i="0" u="none" strike="noStrike" cap="none">
                <a:solidFill>
                  <a:srgbClr val="000000"/>
                </a:solidFill>
                <a:latin typeface="Arial"/>
                <a:ea typeface="Arial"/>
                <a:cs typeface="Arial"/>
                <a:sym typeface="Arial"/>
              </a:rPr>
              <a:t>nieuwe waarden voor </a:t>
            </a:r>
            <a:r>
              <a:rPr lang="nl-NL" sz="650"/>
              <a:t>hun</a:t>
            </a:r>
            <a:r>
              <a:rPr lang="nl-NL" sz="650" b="0" i="0" u="none" strike="noStrike" cap="none">
                <a:solidFill>
                  <a:srgbClr val="000000"/>
                </a:solidFill>
                <a:latin typeface="Arial"/>
                <a:ea typeface="Arial"/>
                <a:cs typeface="Arial"/>
                <a:sym typeface="Arial"/>
              </a:rPr>
              <a:t> bedrijf en klanten. </a:t>
            </a:r>
            <a:r>
              <a:rPr lang="nl-NL" sz="650"/>
              <a:t>Ook</a:t>
            </a:r>
            <a:r>
              <a:rPr lang="nl-NL" sz="650" b="0" i="0" u="none" strike="noStrike" cap="none">
                <a:solidFill>
                  <a:srgbClr val="000000"/>
                </a:solidFill>
                <a:latin typeface="Arial"/>
                <a:ea typeface="Arial"/>
                <a:cs typeface="Arial"/>
                <a:sym typeface="Arial"/>
              </a:rPr>
              <a:t> is het een innovatieve herijking van </a:t>
            </a:r>
            <a:r>
              <a:rPr lang="nl-NL" sz="650"/>
              <a:t>hun</a:t>
            </a:r>
            <a:r>
              <a:rPr lang="nl-NL" sz="650" b="0" i="0" u="none" strike="noStrike" cap="none">
                <a:solidFill>
                  <a:srgbClr val="000000"/>
                </a:solidFill>
                <a:latin typeface="Arial"/>
                <a:ea typeface="Arial"/>
                <a:cs typeface="Arial"/>
                <a:sym typeface="Arial"/>
              </a:rPr>
              <a:t> businessmodel.</a:t>
            </a:r>
            <a:endParaRPr/>
          </a:p>
          <a:p>
            <a:pPr marL="171450" marR="0" lvl="0" indent="-130175" algn="l" rtl="0">
              <a:lnSpc>
                <a:spcPct val="130000"/>
              </a:lnSpc>
              <a:spcBef>
                <a:spcPts val="0"/>
              </a:spcBef>
              <a:spcAft>
                <a:spcPts val="0"/>
              </a:spcAft>
              <a:buClr>
                <a:srgbClr val="F6CC20"/>
              </a:buClr>
              <a:buSzPts val="650"/>
              <a:buFont typeface="Noto Sans Symbols"/>
              <a:buNone/>
            </a:pPr>
            <a:endParaRPr sz="650" b="0" i="0" u="none" strike="noStrike" cap="none">
              <a:solidFill>
                <a:srgbClr val="000000"/>
              </a:solidFill>
              <a:latin typeface="Arial"/>
              <a:ea typeface="Arial"/>
              <a:cs typeface="Arial"/>
              <a:sym typeface="Arial"/>
            </a:endParaRPr>
          </a:p>
          <a:p>
            <a:pPr marL="171450" marR="0" lvl="0" indent="-171450" algn="l" rtl="0">
              <a:lnSpc>
                <a:spcPct val="130000"/>
              </a:lnSpc>
              <a:spcBef>
                <a:spcPts val="0"/>
              </a:spcBef>
              <a:spcAft>
                <a:spcPts val="0"/>
              </a:spcAft>
              <a:buClr>
                <a:srgbClr val="F6CC20"/>
              </a:buClr>
              <a:buSzPts val="650"/>
              <a:buFont typeface="Noto Sans Symbols"/>
              <a:buChar char="✔"/>
            </a:pPr>
            <a:r>
              <a:rPr lang="nl-NL" sz="650" b="0" i="0" u="none" strike="noStrike" cap="none">
                <a:solidFill>
                  <a:srgbClr val="000000"/>
                </a:solidFill>
                <a:latin typeface="Arial"/>
                <a:ea typeface="Arial"/>
                <a:cs typeface="Arial"/>
                <a:sym typeface="Arial"/>
              </a:rPr>
              <a:t>CIRCO maakt door samenwerken binnen de keten mogelijk wat voor een individueel bedrijf of ontwerper lastig of onmogelijk is. Door kruisbestuiving en ketensamenwerking worden ideeën slimmer én beter uitvoerbaar.</a:t>
            </a:r>
            <a:endParaRPr/>
          </a:p>
          <a:p>
            <a:pPr marL="171450" marR="0" lvl="0" indent="-130175" algn="l" rtl="0">
              <a:lnSpc>
                <a:spcPct val="130000"/>
              </a:lnSpc>
              <a:spcBef>
                <a:spcPts val="0"/>
              </a:spcBef>
              <a:spcAft>
                <a:spcPts val="0"/>
              </a:spcAft>
              <a:buClr>
                <a:srgbClr val="F6CC20"/>
              </a:buClr>
              <a:buSzPts val="650"/>
              <a:buFont typeface="Noto Sans Symbols"/>
              <a:buNone/>
            </a:pPr>
            <a:endParaRPr sz="650" b="0" i="0" u="none" strike="noStrike" cap="none">
              <a:solidFill>
                <a:srgbClr val="000000"/>
              </a:solidFill>
              <a:latin typeface="Arial"/>
              <a:ea typeface="Arial"/>
              <a:cs typeface="Arial"/>
              <a:sym typeface="Arial"/>
            </a:endParaRPr>
          </a:p>
          <a:p>
            <a:pPr marL="171450" marR="0" lvl="0" indent="-171450" algn="l" rtl="0">
              <a:lnSpc>
                <a:spcPct val="130000"/>
              </a:lnSpc>
              <a:spcBef>
                <a:spcPts val="0"/>
              </a:spcBef>
              <a:spcAft>
                <a:spcPts val="0"/>
              </a:spcAft>
              <a:buClr>
                <a:srgbClr val="F6CC20"/>
              </a:buClr>
              <a:buSzPts val="650"/>
              <a:buFont typeface="Noto Sans Symbols"/>
              <a:buChar char="✔"/>
            </a:pPr>
            <a:r>
              <a:rPr lang="nl-NL" sz="650"/>
              <a:t>Door middel van de Online Track kunnen bedrijven in deze tijd toch doorgaan met het ontwikkelen van hun circulaire plannen! Ze behalen hetzelfde resultaat in minder tijd, omdat er geen reistijd is.</a:t>
            </a:r>
            <a:endParaRPr/>
          </a:p>
          <a:p>
            <a:pPr marL="171450" marR="0" lvl="0" indent="-130175" algn="l" rtl="0">
              <a:lnSpc>
                <a:spcPct val="130000"/>
              </a:lnSpc>
              <a:spcBef>
                <a:spcPts val="0"/>
              </a:spcBef>
              <a:spcAft>
                <a:spcPts val="0"/>
              </a:spcAft>
              <a:buClr>
                <a:srgbClr val="F6CC20"/>
              </a:buClr>
              <a:buSzPts val="650"/>
              <a:buFont typeface="Noto Sans Symbols"/>
              <a:buNone/>
            </a:pPr>
            <a:endParaRPr sz="650" b="0" i="0" u="none" strike="noStrike" cap="none">
              <a:solidFill>
                <a:srgbClr val="000000"/>
              </a:solidFill>
              <a:latin typeface="Arial"/>
              <a:ea typeface="Arial"/>
              <a:cs typeface="Arial"/>
              <a:sym typeface="Arial"/>
            </a:endParaRPr>
          </a:p>
          <a:p>
            <a:pPr marL="171450" marR="0" lvl="0" indent="-171450" algn="l" rtl="0">
              <a:lnSpc>
                <a:spcPct val="130000"/>
              </a:lnSpc>
              <a:spcBef>
                <a:spcPts val="0"/>
              </a:spcBef>
              <a:spcAft>
                <a:spcPts val="0"/>
              </a:spcAft>
              <a:buClr>
                <a:srgbClr val="F6CC20"/>
              </a:buClr>
              <a:buSzPts val="650"/>
              <a:buFont typeface="Noto Sans Symbols"/>
              <a:buChar char="✔"/>
            </a:pPr>
            <a:r>
              <a:rPr lang="nl-NL" sz="650" b="0" i="0" u="none" strike="noStrike" cap="none">
                <a:solidFill>
                  <a:srgbClr val="000000"/>
                </a:solidFill>
                <a:latin typeface="Arial"/>
                <a:ea typeface="Arial"/>
                <a:cs typeface="Arial"/>
                <a:sym typeface="Arial"/>
              </a:rPr>
              <a:t>Meedoen aan CIRCO biedt veel kansen voor aanhaken op een breed netwerk, contact met andere sectoren en een groeiende community.</a:t>
            </a:r>
            <a:endParaRPr/>
          </a:p>
          <a:p>
            <a:pPr marL="171450" marR="0" lvl="0" indent="-130175" algn="l" rtl="0">
              <a:lnSpc>
                <a:spcPct val="130000"/>
              </a:lnSpc>
              <a:spcBef>
                <a:spcPts val="0"/>
              </a:spcBef>
              <a:spcAft>
                <a:spcPts val="0"/>
              </a:spcAft>
              <a:buClr>
                <a:srgbClr val="F6CC20"/>
              </a:buClr>
              <a:buSzPts val="650"/>
              <a:buFont typeface="Noto Sans Symbols"/>
              <a:buNone/>
            </a:pPr>
            <a:endParaRPr sz="650" b="0" i="0" u="none" strike="noStrike" cap="none">
              <a:solidFill>
                <a:srgbClr val="000000"/>
              </a:solidFill>
              <a:latin typeface="Arial"/>
              <a:ea typeface="Arial"/>
              <a:cs typeface="Arial"/>
              <a:sym typeface="Arial"/>
            </a:endParaRPr>
          </a:p>
          <a:p>
            <a:pPr marL="171450" marR="0" lvl="0" indent="-171450" algn="l" rtl="0">
              <a:lnSpc>
                <a:spcPct val="130000"/>
              </a:lnSpc>
              <a:spcBef>
                <a:spcPts val="0"/>
              </a:spcBef>
              <a:spcAft>
                <a:spcPts val="0"/>
              </a:spcAft>
              <a:buClr>
                <a:srgbClr val="F6CC20"/>
              </a:buClr>
              <a:buSzPts val="650"/>
              <a:buFont typeface="Noto Sans Symbols"/>
              <a:buChar char="✔"/>
            </a:pPr>
            <a:r>
              <a:rPr lang="nl-NL" sz="650"/>
              <a:t>Bedrijven dragen bij</a:t>
            </a:r>
            <a:r>
              <a:rPr lang="nl-NL" sz="650" b="0" i="0" u="none" strike="noStrike" cap="none">
                <a:solidFill>
                  <a:srgbClr val="000000"/>
                </a:solidFill>
                <a:latin typeface="Arial"/>
                <a:ea typeface="Arial"/>
                <a:cs typeface="Arial"/>
                <a:sym typeface="Arial"/>
              </a:rPr>
              <a:t> aan de ontwikkeling van een circulaire economie, waarin producten en materialen worden hergebruikt en grondstoffen hun waarde behouden.</a:t>
            </a:r>
            <a:endParaRPr/>
          </a:p>
        </p:txBody>
      </p:sp>
      <p:sp>
        <p:nvSpPr>
          <p:cNvPr id="51" name="Google Shape;51;p2"/>
          <p:cNvSpPr txBox="1"/>
          <p:nvPr/>
        </p:nvSpPr>
        <p:spPr>
          <a:xfrm>
            <a:off x="4603761" y="1073632"/>
            <a:ext cx="2064300" cy="1257600"/>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None/>
            </a:pPr>
            <a:r>
              <a:rPr lang="nl-NL" sz="650" b="1" i="0" u="none" strike="noStrike" cap="none" dirty="0">
                <a:solidFill>
                  <a:srgbClr val="000000"/>
                </a:solidFill>
                <a:latin typeface="Arial"/>
                <a:ea typeface="Arial"/>
                <a:cs typeface="Arial"/>
                <a:sym typeface="Arial"/>
              </a:rPr>
              <a:t>Kosten</a:t>
            </a:r>
            <a:endParaRPr sz="650" b="0" i="0" u="none" strike="noStrike" cap="none" dirty="0">
              <a:solidFill>
                <a:srgbClr val="000000"/>
              </a:solidFill>
              <a:latin typeface="Arial"/>
              <a:ea typeface="Arial"/>
              <a:cs typeface="Arial"/>
              <a:sym typeface="Arial"/>
            </a:endParaRPr>
          </a:p>
          <a:p>
            <a:pPr marL="0" marR="0" lvl="0" indent="0" algn="l" rtl="0">
              <a:lnSpc>
                <a:spcPct val="130000"/>
              </a:lnSpc>
              <a:spcBef>
                <a:spcPts val="0"/>
              </a:spcBef>
              <a:spcAft>
                <a:spcPts val="0"/>
              </a:spcAft>
              <a:buNone/>
            </a:pPr>
            <a:r>
              <a:rPr lang="nl-NL" sz="650" b="0" i="0" u="none" strike="noStrike" cap="none" dirty="0">
                <a:solidFill>
                  <a:srgbClr val="000000"/>
                </a:solidFill>
                <a:latin typeface="Arial"/>
                <a:ea typeface="Arial"/>
                <a:cs typeface="Arial"/>
                <a:sym typeface="Arial"/>
              </a:rPr>
              <a:t> </a:t>
            </a:r>
            <a:endParaRPr dirty="0"/>
          </a:p>
          <a:p>
            <a:pPr marL="0" marR="0" lvl="0" indent="0" algn="l" rtl="0">
              <a:lnSpc>
                <a:spcPct val="130000"/>
              </a:lnSpc>
              <a:spcBef>
                <a:spcPts val="0"/>
              </a:spcBef>
              <a:spcAft>
                <a:spcPts val="0"/>
              </a:spcAft>
              <a:buNone/>
            </a:pPr>
            <a:r>
              <a:rPr lang="nl-NL" sz="650" b="0" i="0" u="none" strike="noStrike" cap="none" dirty="0">
                <a:solidFill>
                  <a:srgbClr val="000000"/>
                </a:solidFill>
                <a:latin typeface="Arial"/>
                <a:ea typeface="Arial"/>
                <a:cs typeface="Arial"/>
                <a:sym typeface="Arial"/>
              </a:rPr>
              <a:t>De kosten voor deelname bedragen €500,- ex. btw per bedrijf (voor 2 personen). De reguliere prijs bedraagt €2000,- ex. btw. </a:t>
            </a:r>
            <a:r>
              <a:rPr lang="nl-NL" sz="650" b="0" i="0" u="none" strike="noStrike" cap="none" dirty="0">
                <a:solidFill>
                  <a:srgbClr val="000000"/>
                </a:solidFill>
                <a:latin typeface="Arial"/>
                <a:ea typeface="Arial"/>
                <a:cs typeface="Arial"/>
                <a:sym typeface="Aria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Het gereduceerde tarief wordt mogelijk gemaakt door het Ministerie van Infrastructuur en Waterstaat</a:t>
            </a:r>
            <a:r>
              <a:rPr lang="nl-NL" sz="650" dirty="0"/>
              <a:t> en eventueel door één van de provincies.</a:t>
            </a:r>
            <a:endParaRPr dirty="0"/>
          </a:p>
          <a:p>
            <a:pPr marL="0" marR="0" lvl="0" indent="0" algn="l" rtl="0">
              <a:lnSpc>
                <a:spcPct val="130000"/>
              </a:lnSpc>
              <a:spcBef>
                <a:spcPts val="0"/>
              </a:spcBef>
              <a:spcAft>
                <a:spcPts val="0"/>
              </a:spcAft>
              <a:buNone/>
            </a:pPr>
            <a:r>
              <a:rPr lang="nl-NL" sz="650" b="0" i="0" u="none" strike="noStrike" cap="none" dirty="0">
                <a:solidFill>
                  <a:srgbClr val="000000"/>
                </a:solidFill>
                <a:latin typeface="Arial"/>
                <a:ea typeface="Arial"/>
                <a:cs typeface="Arial"/>
                <a:sym typeface="Arial"/>
              </a:rPr>
              <a:t> </a:t>
            </a:r>
            <a:endParaRPr dirty="0"/>
          </a:p>
          <a:p>
            <a:pPr marL="0" marR="0" lvl="0" indent="0" algn="l" rtl="0">
              <a:lnSpc>
                <a:spcPct val="130000"/>
              </a:lnSpc>
              <a:spcBef>
                <a:spcPts val="0"/>
              </a:spcBef>
              <a:spcAft>
                <a:spcPts val="0"/>
              </a:spcAft>
              <a:buNone/>
            </a:pPr>
            <a:r>
              <a:rPr lang="nl-NL" sz="650" b="1" i="0" u="none" strike="noStrike" cap="none" dirty="0">
                <a:solidFill>
                  <a:srgbClr val="000000"/>
                </a:solidFill>
                <a:latin typeface="Arial"/>
                <a:ea typeface="Arial"/>
                <a:cs typeface="Arial"/>
                <a:sym typeface="Arial"/>
              </a:rPr>
              <a:t>Deelnemers</a:t>
            </a:r>
            <a:endParaRPr sz="650" b="0" i="0" u="none" strike="noStrike" cap="none" dirty="0">
              <a:solidFill>
                <a:srgbClr val="000000"/>
              </a:solidFill>
              <a:latin typeface="Arial"/>
              <a:ea typeface="Arial"/>
              <a:cs typeface="Arial"/>
              <a:sym typeface="Arial"/>
            </a:endParaRPr>
          </a:p>
          <a:p>
            <a:pPr marL="0" marR="0" lvl="0" indent="0" algn="l" rtl="0">
              <a:lnSpc>
                <a:spcPct val="130000"/>
              </a:lnSpc>
              <a:spcBef>
                <a:spcPts val="0"/>
              </a:spcBef>
              <a:spcAft>
                <a:spcPts val="0"/>
              </a:spcAft>
              <a:buNone/>
            </a:pPr>
            <a:r>
              <a:rPr lang="nl-NL" sz="650" b="0" i="0" u="none" strike="noStrike" cap="none" dirty="0">
                <a:solidFill>
                  <a:srgbClr val="000000"/>
                </a:solidFill>
                <a:latin typeface="Arial"/>
                <a:ea typeface="Arial"/>
                <a:cs typeface="Arial"/>
                <a:sym typeface="Arial"/>
              </a:rPr>
              <a:t> </a:t>
            </a:r>
            <a:endParaRPr dirty="0"/>
          </a:p>
          <a:p>
            <a:pPr marL="0" marR="0" lvl="0" indent="0" algn="l" rtl="0">
              <a:lnSpc>
                <a:spcPct val="130000"/>
              </a:lnSpc>
              <a:spcBef>
                <a:spcPts val="0"/>
              </a:spcBef>
              <a:spcAft>
                <a:spcPts val="0"/>
              </a:spcAft>
              <a:buNone/>
            </a:pPr>
            <a:r>
              <a:rPr lang="nl-NL" sz="650" b="0" i="0" u="none" strike="noStrike" cap="none" dirty="0">
                <a:solidFill>
                  <a:srgbClr val="000000"/>
                </a:solidFill>
                <a:latin typeface="Arial"/>
                <a:ea typeface="Arial"/>
                <a:cs typeface="Arial"/>
                <a:sym typeface="Arial"/>
              </a:rPr>
              <a:t>Aantal deelnemers per </a:t>
            </a:r>
            <a:r>
              <a:rPr lang="nl-NL" sz="650" dirty="0"/>
              <a:t>Track:</a:t>
            </a:r>
            <a:r>
              <a:rPr lang="nl-NL" sz="650" b="0" i="0" u="none" strike="noStrike" cap="none" dirty="0">
                <a:solidFill>
                  <a:srgbClr val="000000"/>
                </a:solidFill>
                <a:latin typeface="Arial"/>
                <a:ea typeface="Arial"/>
                <a:cs typeface="Arial"/>
                <a:sym typeface="Arial"/>
              </a:rPr>
              <a:t> maximaal 10 bedrijven (2 personen per bedrijf). </a:t>
            </a:r>
            <a:endParaRPr dirty="0"/>
          </a:p>
          <a:p>
            <a:pPr marL="0" marR="0" lvl="0" indent="0" algn="l" rtl="0">
              <a:lnSpc>
                <a:spcPct val="130000"/>
              </a:lnSpc>
              <a:spcBef>
                <a:spcPts val="0"/>
              </a:spcBef>
              <a:spcAft>
                <a:spcPts val="0"/>
              </a:spcAft>
              <a:buNone/>
            </a:pPr>
            <a:r>
              <a:rPr lang="nl-NL" sz="650" b="0" i="0" u="none" strike="noStrike" cap="none" dirty="0">
                <a:solidFill>
                  <a:srgbClr val="000000"/>
                </a:solidFill>
                <a:latin typeface="Arial"/>
                <a:ea typeface="Arial"/>
                <a:cs typeface="Arial"/>
                <a:sym typeface="Arial"/>
              </a:rPr>
              <a:t> </a:t>
            </a:r>
            <a:endParaRPr dirty="0"/>
          </a:p>
          <a:p>
            <a:pPr marL="0" marR="0" lvl="0" indent="0" algn="l" rtl="0">
              <a:lnSpc>
                <a:spcPct val="130000"/>
              </a:lnSpc>
              <a:spcBef>
                <a:spcPts val="0"/>
              </a:spcBef>
              <a:spcAft>
                <a:spcPts val="0"/>
              </a:spcAft>
              <a:buNone/>
            </a:pPr>
            <a:r>
              <a:rPr lang="nl-NL" sz="650" b="0" i="0" u="none" strike="noStrike" cap="none" dirty="0">
                <a:solidFill>
                  <a:srgbClr val="000000"/>
                </a:solidFill>
                <a:latin typeface="Arial"/>
                <a:ea typeface="Arial"/>
                <a:cs typeface="Arial"/>
                <a:sym typeface="Arial"/>
              </a:rPr>
              <a:t>Van ieder bedrijf doen twee personen mee, bij voorkeur een duo van een designer/ ingenieur / business </a:t>
            </a:r>
            <a:r>
              <a:rPr lang="nl-NL" sz="650" b="0" i="0" u="none" strike="noStrike" cap="none" dirty="0" err="1">
                <a:solidFill>
                  <a:srgbClr val="000000"/>
                </a:solidFill>
                <a:latin typeface="Arial"/>
                <a:ea typeface="Arial"/>
                <a:cs typeface="Arial"/>
                <a:sym typeface="Arial"/>
              </a:rPr>
              <a:t>developer</a:t>
            </a:r>
            <a:r>
              <a:rPr lang="nl-NL" sz="650" b="0" i="0" u="none" strike="noStrike" cap="none" dirty="0">
                <a:solidFill>
                  <a:srgbClr val="000000"/>
                </a:solidFill>
                <a:latin typeface="Arial"/>
                <a:ea typeface="Arial"/>
                <a:cs typeface="Arial"/>
                <a:sym typeface="Arial"/>
              </a:rPr>
              <a:t> en iemand met een commerciële rol, die markt, klanten en stakeholders kent. Er zit veel toegevoegde waarde in de wisselwerking tussen de twee disciplines gedurende het proces, en in de interactie tussen de </a:t>
            </a:r>
            <a:r>
              <a:rPr lang="nl-NL" sz="650" b="0" i="0" u="none" strike="noStrike" cap="none" dirty="0">
                <a:solidFill>
                  <a:srgbClr val="000000"/>
                </a:solidFill>
                <a:latin typeface="Arial"/>
                <a:ea typeface="Arial"/>
                <a:cs typeface="Arial"/>
                <a:sym typeface="Aria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bedrijven</a:t>
            </a:r>
            <a:r>
              <a:rPr lang="nl-NL" sz="650" b="0" i="0" u="none" strike="noStrike" cap="none" dirty="0">
                <a:solidFill>
                  <a:srgbClr val="000000"/>
                </a:solidFill>
                <a:latin typeface="Arial"/>
                <a:ea typeface="Arial"/>
                <a:cs typeface="Arial"/>
                <a:sym typeface="Arial"/>
              </a:rPr>
              <a:t> onderling.</a:t>
            </a:r>
            <a:endParaRPr dirty="0"/>
          </a:p>
        </p:txBody>
      </p:sp>
      <p:sp>
        <p:nvSpPr>
          <p:cNvPr id="52" name="Google Shape;52;p2"/>
          <p:cNvSpPr txBox="1"/>
          <p:nvPr/>
        </p:nvSpPr>
        <p:spPr>
          <a:xfrm>
            <a:off x="6990399" y="1226032"/>
            <a:ext cx="2064164" cy="2736368"/>
          </a:xfrm>
          <a:prstGeom prst="rect">
            <a:avLst/>
          </a:prstGeom>
          <a:noFill/>
          <a:ln>
            <a:noFill/>
          </a:ln>
        </p:spPr>
        <p:txBody>
          <a:bodyPr spcFirstLastPara="1" wrap="square" lIns="91425" tIns="45700" rIns="91425" bIns="45700" anchor="t" anchorCtr="0">
            <a:noAutofit/>
          </a:bodyPr>
          <a:lstStyle/>
          <a:p>
            <a:pPr marL="0" marR="0" lvl="0" indent="0" algn="l" rtl="0">
              <a:lnSpc>
                <a:spcPct val="130000"/>
              </a:lnSpc>
              <a:spcBef>
                <a:spcPts val="0"/>
              </a:spcBef>
              <a:spcAft>
                <a:spcPts val="0"/>
              </a:spcAft>
              <a:buClr>
                <a:srgbClr val="000000"/>
              </a:buClr>
              <a:buSzPts val="650"/>
              <a:buFont typeface="Arial"/>
              <a:buNone/>
            </a:pPr>
            <a:r>
              <a:rPr lang="nl-NL" sz="650" b="1" i="0" u="none" strike="noStrike" cap="none">
                <a:solidFill>
                  <a:schemeClr val="dk1"/>
                </a:solidFill>
                <a:latin typeface="Arial"/>
                <a:ea typeface="Arial"/>
                <a:cs typeface="Arial"/>
                <a:sym typeface="Arial"/>
              </a:rPr>
              <a:t>Meer informatie</a:t>
            </a:r>
            <a:endParaRPr sz="1400" b="0" i="0" u="none" strike="noStrike" cap="none">
              <a:solidFill>
                <a:srgbClr val="000000"/>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650"/>
              <a:buFont typeface="Arial"/>
              <a:buNone/>
            </a:pPr>
            <a:endParaRPr sz="650" b="1" i="0" u="none" strike="noStrike" cap="none">
              <a:solidFill>
                <a:schemeClr val="dk1"/>
              </a:solidFill>
              <a:latin typeface="Arial"/>
              <a:ea typeface="Arial"/>
              <a:cs typeface="Arial"/>
              <a:sym typeface="Aria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endParaRPr>
          </a:p>
          <a:p>
            <a:pPr marL="0" marR="0" lvl="0" indent="0" algn="l" rtl="0">
              <a:lnSpc>
                <a:spcPct val="130000"/>
              </a:lnSpc>
              <a:spcBef>
                <a:spcPts val="0"/>
              </a:spcBef>
              <a:spcAft>
                <a:spcPts val="0"/>
              </a:spcAft>
              <a:buClr>
                <a:srgbClr val="000000"/>
              </a:buClr>
              <a:buSzPts val="650"/>
              <a:buFont typeface="Arial"/>
              <a:buNone/>
            </a:pPr>
            <a:r>
              <a:rPr lang="nl-NL" sz="650">
                <a:solidFill>
                  <a:schemeClr val="dk1"/>
                </a:solidFill>
              </a:rPr>
              <a:t>Vragen of opmerkingen? Neem contact op met Iris Grobben: </a:t>
            </a:r>
            <a:r>
              <a:rPr lang="nl-NL" sz="650" u="sng">
                <a:solidFill>
                  <a:schemeClr val="hlink"/>
                </a:solidFill>
                <a:hlinkClick r:id="rId4"/>
              </a:rPr>
              <a:t>iris@circonl.nl</a:t>
            </a:r>
            <a:r>
              <a:rPr lang="nl-NL" sz="650">
                <a:solidFill>
                  <a:schemeClr val="dk1"/>
                </a:solidFill>
              </a:rPr>
              <a:t> voor algemene vragen. Voor vragen over specifieke tracks neem contact op met de sectorcoördinatoren:</a:t>
            </a:r>
            <a:endParaRPr sz="650">
              <a:solidFill>
                <a:schemeClr val="dk1"/>
              </a:solidFill>
            </a:endParaRPr>
          </a:p>
          <a:p>
            <a:pPr marL="0" marR="0" lvl="0" indent="0" algn="l" rtl="0">
              <a:lnSpc>
                <a:spcPct val="130000"/>
              </a:lnSpc>
              <a:spcBef>
                <a:spcPts val="0"/>
              </a:spcBef>
              <a:spcAft>
                <a:spcPts val="0"/>
              </a:spcAft>
              <a:buClr>
                <a:srgbClr val="000000"/>
              </a:buClr>
              <a:buSzPts val="650"/>
              <a:buFont typeface="Arial"/>
              <a:buNone/>
            </a:pPr>
            <a:endParaRPr sz="650">
              <a:solidFill>
                <a:schemeClr val="dk1"/>
              </a:solidFill>
            </a:endParaRPr>
          </a:p>
          <a:p>
            <a:pPr marL="179999" marR="0" lvl="0" indent="-127000" algn="l" rtl="0">
              <a:lnSpc>
                <a:spcPct val="130000"/>
              </a:lnSpc>
              <a:spcBef>
                <a:spcPts val="0"/>
              </a:spcBef>
              <a:spcAft>
                <a:spcPts val="0"/>
              </a:spcAft>
              <a:buSzPts val="650"/>
              <a:buChar char="●"/>
            </a:pPr>
            <a:r>
              <a:rPr lang="nl-NL" sz="650">
                <a:solidFill>
                  <a:schemeClr val="dk1"/>
                </a:solidFill>
              </a:rPr>
              <a:t>Bouw, Barbara Middelhoff, </a:t>
            </a:r>
            <a:r>
              <a:rPr lang="nl-NL" sz="650" u="sng">
                <a:solidFill>
                  <a:schemeClr val="hlink"/>
                </a:solidFill>
                <a:hlinkClick r:id="rId5"/>
              </a:rPr>
              <a:t>barbara@circonl.n</a:t>
            </a:r>
            <a:r>
              <a:rPr lang="nl-NL" sz="650">
                <a:solidFill>
                  <a:schemeClr val="dk1"/>
                </a:solidFill>
              </a:rPr>
              <a:t>l</a:t>
            </a:r>
            <a:endParaRPr sz="650">
              <a:solidFill>
                <a:schemeClr val="dk1"/>
              </a:solidFill>
            </a:endParaRPr>
          </a:p>
          <a:p>
            <a:pPr marL="179999" marR="0" lvl="0" indent="-127000" algn="l" rtl="0">
              <a:lnSpc>
                <a:spcPct val="130000"/>
              </a:lnSpc>
              <a:spcBef>
                <a:spcPts val="0"/>
              </a:spcBef>
              <a:spcAft>
                <a:spcPts val="0"/>
              </a:spcAft>
              <a:buSzPts val="650"/>
              <a:buChar char="●"/>
            </a:pPr>
            <a:r>
              <a:rPr lang="nl-NL" sz="650">
                <a:solidFill>
                  <a:schemeClr val="dk1"/>
                </a:solidFill>
              </a:rPr>
              <a:t>Maakindustrie, Bas Hillerström, </a:t>
            </a:r>
            <a:r>
              <a:rPr lang="nl-NL" sz="650" u="sng">
                <a:solidFill>
                  <a:schemeClr val="hlink"/>
                </a:solidFill>
                <a:hlinkClick r:id="rId6"/>
              </a:rPr>
              <a:t>bas@circonl.nl</a:t>
            </a:r>
            <a:endParaRPr sz="650">
              <a:solidFill>
                <a:schemeClr val="dk1"/>
              </a:solidFill>
            </a:endParaRPr>
          </a:p>
          <a:p>
            <a:pPr marL="179999" marR="0" lvl="0" indent="-127000" algn="l" rtl="0">
              <a:lnSpc>
                <a:spcPct val="130000"/>
              </a:lnSpc>
              <a:spcBef>
                <a:spcPts val="0"/>
              </a:spcBef>
              <a:spcAft>
                <a:spcPts val="0"/>
              </a:spcAft>
              <a:buSzPts val="650"/>
              <a:buChar char="●"/>
            </a:pPr>
            <a:r>
              <a:rPr lang="nl-NL" sz="650">
                <a:solidFill>
                  <a:schemeClr val="dk1"/>
                </a:solidFill>
              </a:rPr>
              <a:t>Kunststoffen, Ingeborg Gort, </a:t>
            </a:r>
            <a:r>
              <a:rPr lang="nl-NL" sz="650" u="sng">
                <a:solidFill>
                  <a:schemeClr val="hlink"/>
                </a:solidFill>
                <a:hlinkClick r:id="rId7"/>
              </a:rPr>
              <a:t>ingeborg@circonl.nl</a:t>
            </a:r>
            <a:endParaRPr sz="650">
              <a:solidFill>
                <a:schemeClr val="dk1"/>
              </a:solidFill>
            </a:endParaRPr>
          </a:p>
          <a:p>
            <a:pPr marL="179999" marR="0" lvl="0" indent="-127000" algn="l" rtl="0">
              <a:lnSpc>
                <a:spcPct val="130000"/>
              </a:lnSpc>
              <a:spcBef>
                <a:spcPts val="0"/>
              </a:spcBef>
              <a:spcAft>
                <a:spcPts val="0"/>
              </a:spcAft>
              <a:buSzPts val="650"/>
              <a:buChar char="●"/>
            </a:pPr>
            <a:r>
              <a:rPr lang="nl-NL" sz="650">
                <a:solidFill>
                  <a:schemeClr val="dk1"/>
                </a:solidFill>
              </a:rPr>
              <a:t>Consumentengoederen, Stella van Himbergen, </a:t>
            </a:r>
            <a:r>
              <a:rPr lang="nl-NL" sz="650" u="sng">
                <a:solidFill>
                  <a:schemeClr val="hlink"/>
                </a:solidFill>
                <a:hlinkClick r:id="rId8"/>
              </a:rPr>
              <a:t>stella@circonl.nl</a:t>
            </a:r>
            <a:r>
              <a:rPr lang="nl-NL" sz="650">
                <a:solidFill>
                  <a:schemeClr val="dk1"/>
                </a:solidFill>
              </a:rPr>
              <a:t> </a:t>
            </a:r>
            <a:endParaRPr sz="650">
              <a:solidFill>
                <a:schemeClr val="dk1"/>
              </a:solidFill>
            </a:endParaRPr>
          </a:p>
          <a:p>
            <a:pPr marL="0" marR="0" lvl="0" indent="0" algn="l" rtl="0">
              <a:lnSpc>
                <a:spcPct val="130000"/>
              </a:lnSpc>
              <a:spcBef>
                <a:spcPts val="0"/>
              </a:spcBef>
              <a:spcAft>
                <a:spcPts val="0"/>
              </a:spcAft>
              <a:buClr>
                <a:srgbClr val="000000"/>
              </a:buClr>
              <a:buSzPts val="650"/>
              <a:buFont typeface="Arial"/>
              <a:buNone/>
            </a:pPr>
            <a:endParaRPr sz="650">
              <a:solidFill>
                <a:schemeClr val="dk1"/>
              </a:solidFill>
            </a:endParaRPr>
          </a:p>
          <a:p>
            <a:pPr marL="0" marR="0" lvl="0" indent="0" algn="l" rtl="0">
              <a:lnSpc>
                <a:spcPct val="130000"/>
              </a:lnSpc>
              <a:spcBef>
                <a:spcPts val="0"/>
              </a:spcBef>
              <a:spcAft>
                <a:spcPts val="0"/>
              </a:spcAft>
              <a:buClr>
                <a:srgbClr val="000000"/>
              </a:buClr>
              <a:buSzPts val="650"/>
              <a:buFont typeface="Arial"/>
              <a:buNone/>
            </a:pPr>
            <a:endParaRPr sz="650" b="0" i="0" u="none" strike="noStrike" cap="none">
              <a:solidFill>
                <a:schemeClr val="dk1"/>
              </a:solidFill>
              <a:latin typeface="Arial"/>
              <a:ea typeface="Arial"/>
              <a:cs typeface="Arial"/>
              <a:sym typeface="Arial"/>
            </a:endParaRPr>
          </a:p>
          <a:p>
            <a:pPr marL="0" marR="0" lvl="0" indent="0" algn="l" rtl="0">
              <a:lnSpc>
                <a:spcPct val="130000"/>
              </a:lnSpc>
              <a:spcBef>
                <a:spcPts val="0"/>
              </a:spcBef>
              <a:spcAft>
                <a:spcPts val="0"/>
              </a:spcAft>
              <a:buClr>
                <a:srgbClr val="000000"/>
              </a:buClr>
              <a:buSzPts val="650"/>
              <a:buFont typeface="Arial"/>
              <a:buNone/>
            </a:pPr>
            <a:r>
              <a:rPr lang="nl-NL" sz="650" b="0" i="0" u="none" strike="noStrike" cap="none">
                <a:solidFill>
                  <a:schemeClr val="dk1"/>
                </a:solidFill>
                <a:latin typeface="Arial"/>
                <a:ea typeface="Arial"/>
                <a:cs typeface="Arial"/>
                <a:sym typeface="Arial"/>
                <a:extLst>
                  <a: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Of kijk op </a:t>
            </a:r>
            <a:r>
              <a:rPr lang="nl-NL" sz="650" u="sng">
                <a:solidFill>
                  <a:schemeClr val="hlink"/>
                </a:solidFill>
                <a:hlinkClick r:id="rId9"/>
              </a:rPr>
              <a:t>www.circonl.nl/online-track</a:t>
            </a:r>
            <a:endParaRPr sz="650" u="sng">
              <a:solidFill>
                <a:schemeClr val="dk1"/>
              </a:solidFill>
            </a:endParaRPr>
          </a:p>
          <a:p>
            <a:pPr marL="0" marR="0" lvl="0" indent="0" algn="l" rtl="0">
              <a:lnSpc>
                <a:spcPct val="130000"/>
              </a:lnSpc>
              <a:spcBef>
                <a:spcPts val="0"/>
              </a:spcBef>
              <a:spcAft>
                <a:spcPts val="0"/>
              </a:spcAft>
              <a:buClr>
                <a:srgbClr val="000000"/>
              </a:buClr>
              <a:buSzPts val="650"/>
              <a:buFont typeface="Arial"/>
              <a:buNone/>
            </a:pPr>
            <a:endParaRPr sz="650" u="sng">
              <a:solidFill>
                <a:schemeClr val="dk1"/>
              </a:solidFill>
            </a:endParaRPr>
          </a:p>
          <a:p>
            <a:pPr marL="0" marR="0" lvl="0" indent="0" algn="l" rtl="0">
              <a:lnSpc>
                <a:spcPct val="130000"/>
              </a:lnSpc>
              <a:spcBef>
                <a:spcPts val="0"/>
              </a:spcBef>
              <a:spcAft>
                <a:spcPts val="0"/>
              </a:spcAft>
              <a:buClr>
                <a:schemeClr val="dk1"/>
              </a:buClr>
              <a:buSzPts val="1100"/>
              <a:buFont typeface="Arial"/>
              <a:buNone/>
            </a:pPr>
            <a:r>
              <a:rPr lang="nl-NL" sz="650">
                <a:solidFill>
                  <a:schemeClr val="dk1"/>
                </a:solidFill>
              </a:rPr>
              <a:t>Op </a:t>
            </a:r>
            <a:r>
              <a:rPr lang="nl-NL" sz="650" u="sng">
                <a:solidFill>
                  <a:schemeClr val="dk1"/>
                </a:solidFill>
              </a:rPr>
              <a:t>www.circonl.nl/faq-online-track</a:t>
            </a:r>
            <a:r>
              <a:rPr lang="nl-NL" sz="650">
                <a:solidFill>
                  <a:schemeClr val="dk1"/>
                </a:solidFill>
              </a:rPr>
              <a:t> vind je de meest actuele en uitgebreide versie van alle veelgestelde vragen.</a:t>
            </a:r>
            <a:endParaRPr sz="650">
              <a:solidFill>
                <a:schemeClr val="dk1"/>
              </a:solidFill>
            </a:endParaRPr>
          </a:p>
          <a:p>
            <a:pPr marL="0" marR="0" lvl="0" indent="0" algn="l" rtl="0">
              <a:lnSpc>
                <a:spcPct val="130000"/>
              </a:lnSpc>
              <a:spcBef>
                <a:spcPts val="0"/>
              </a:spcBef>
              <a:spcAft>
                <a:spcPts val="0"/>
              </a:spcAft>
              <a:buClr>
                <a:schemeClr val="dk1"/>
              </a:buClr>
              <a:buSzPts val="1100"/>
              <a:buFont typeface="Arial"/>
              <a:buNone/>
            </a:pPr>
            <a:endParaRPr sz="650">
              <a:solidFill>
                <a:schemeClr val="dk1"/>
              </a:solidFill>
            </a:endParaRPr>
          </a:p>
          <a:p>
            <a:pPr marL="0" marR="0" lvl="0" indent="0" algn="l" rtl="0">
              <a:lnSpc>
                <a:spcPct val="130000"/>
              </a:lnSpc>
              <a:spcBef>
                <a:spcPts val="0"/>
              </a:spcBef>
              <a:spcAft>
                <a:spcPts val="0"/>
              </a:spcAft>
              <a:buClr>
                <a:srgbClr val="000000"/>
              </a:buClr>
              <a:buSzPts val="650"/>
              <a:buFont typeface="Arial"/>
              <a:buNone/>
            </a:pPr>
            <a:endParaRPr sz="650">
              <a:solidFill>
                <a:schemeClr val="dk1"/>
              </a:solidFill>
            </a:endParaRPr>
          </a:p>
          <a:p>
            <a:pPr marL="0" marR="0" lvl="0" indent="0" algn="l" rtl="0">
              <a:lnSpc>
                <a:spcPct val="130000"/>
              </a:lnSpc>
              <a:spcBef>
                <a:spcPts val="0"/>
              </a:spcBef>
              <a:spcAft>
                <a:spcPts val="0"/>
              </a:spcAft>
              <a:buClr>
                <a:srgbClr val="000000"/>
              </a:buClr>
              <a:buSzPts val="650"/>
              <a:buFont typeface="Arial"/>
              <a:buNone/>
            </a:pPr>
            <a:endParaRPr sz="650" b="0" i="0" u="none" strike="noStrike" cap="non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g7374b6a02f_0_0"/>
          <p:cNvSpPr txBox="1"/>
          <p:nvPr/>
        </p:nvSpPr>
        <p:spPr>
          <a:xfrm>
            <a:off x="265400" y="1073628"/>
            <a:ext cx="2064300" cy="3840000"/>
          </a:xfrm>
          <a:prstGeom prst="rect">
            <a:avLst/>
          </a:prstGeom>
          <a:noFill/>
          <a:ln>
            <a:noFill/>
          </a:ln>
        </p:spPr>
        <p:txBody>
          <a:bodyPr spcFirstLastPara="1" wrap="square" lIns="91425" tIns="45700" rIns="91425" bIns="45700" anchor="t" anchorCtr="0">
            <a:noAutofit/>
          </a:bodyPr>
          <a:lstStyle/>
          <a:p>
            <a:pPr marL="0" lvl="0" indent="0" algn="l" rtl="0">
              <a:lnSpc>
                <a:spcPct val="130000"/>
              </a:lnSpc>
              <a:spcBef>
                <a:spcPts val="0"/>
              </a:spcBef>
              <a:spcAft>
                <a:spcPts val="0"/>
              </a:spcAft>
              <a:buClr>
                <a:schemeClr val="dk1"/>
              </a:buClr>
              <a:buFont typeface="Arial"/>
              <a:buNone/>
            </a:pPr>
            <a:r>
              <a:rPr lang="nl-NL" sz="650" b="1" dirty="0">
                <a:solidFill>
                  <a:schemeClr val="dk1"/>
                </a:solidFill>
              </a:rPr>
              <a:t>Programma digitale track </a:t>
            </a:r>
            <a:endParaRPr dirty="0">
              <a:solidFill>
                <a:schemeClr val="dk1"/>
              </a:solidFill>
            </a:endParaRPr>
          </a:p>
          <a:p>
            <a:pPr marL="0" lvl="0" indent="0" algn="l" rtl="0">
              <a:lnSpc>
                <a:spcPct val="130000"/>
              </a:lnSpc>
              <a:spcBef>
                <a:spcPts val="0"/>
              </a:spcBef>
              <a:spcAft>
                <a:spcPts val="0"/>
              </a:spcAft>
              <a:buSzPts val="650"/>
              <a:buNone/>
            </a:pPr>
            <a:r>
              <a:rPr lang="nl-NL" sz="650" dirty="0">
                <a:solidFill>
                  <a:schemeClr val="dk1"/>
                </a:solidFill>
              </a:rPr>
              <a:t>Het programma van de digitale tracks is zo opgebouwd dat er voldoende ruimte is voor uitwisseling en samenwerking en om zelfstandig met de methodiek te werken. </a:t>
            </a:r>
            <a:endParaRPr sz="650" dirty="0">
              <a:solidFill>
                <a:schemeClr val="dk1"/>
              </a:solidFill>
            </a:endParaRPr>
          </a:p>
          <a:p>
            <a:pPr marL="0" lvl="0" indent="0" algn="l" rtl="0">
              <a:lnSpc>
                <a:spcPct val="130000"/>
              </a:lnSpc>
              <a:spcBef>
                <a:spcPts val="0"/>
              </a:spcBef>
              <a:spcAft>
                <a:spcPts val="0"/>
              </a:spcAft>
              <a:buSzPts val="650"/>
              <a:buNone/>
            </a:pPr>
            <a:endParaRPr sz="650" dirty="0">
              <a:solidFill>
                <a:schemeClr val="dk1"/>
              </a:solidFill>
            </a:endParaRPr>
          </a:p>
          <a:p>
            <a:pPr marL="0" lvl="0" indent="0" algn="l" rtl="0">
              <a:lnSpc>
                <a:spcPct val="130000"/>
              </a:lnSpc>
              <a:spcBef>
                <a:spcPts val="0"/>
              </a:spcBef>
              <a:spcAft>
                <a:spcPts val="0"/>
              </a:spcAft>
              <a:buSzPts val="650"/>
              <a:buNone/>
            </a:pPr>
            <a:r>
              <a:rPr lang="nl-NL" sz="650" dirty="0">
                <a:solidFill>
                  <a:schemeClr val="dk1"/>
                </a:solidFill>
              </a:rPr>
              <a:t>Tevens is er ruimte voor begeleiding vanuit de trainers, zowel in de 1-op-1 calls als tijdens de workshopdagen. </a:t>
            </a:r>
            <a:endParaRPr sz="650" dirty="0">
              <a:solidFill>
                <a:schemeClr val="dk1"/>
              </a:solidFill>
            </a:endParaRPr>
          </a:p>
          <a:p>
            <a:pPr marL="0" lvl="0" indent="0" algn="l" rtl="0">
              <a:lnSpc>
                <a:spcPct val="130000"/>
              </a:lnSpc>
              <a:spcBef>
                <a:spcPts val="0"/>
              </a:spcBef>
              <a:spcAft>
                <a:spcPts val="0"/>
              </a:spcAft>
              <a:buClr>
                <a:srgbClr val="F3CD03"/>
              </a:buClr>
              <a:buSzPts val="650"/>
              <a:buFont typeface="Noto Sans Symbols"/>
              <a:buNone/>
            </a:pPr>
            <a:endParaRPr sz="650" dirty="0">
              <a:solidFill>
                <a:schemeClr val="dk1"/>
              </a:solidFill>
            </a:endParaRPr>
          </a:p>
          <a:p>
            <a:pPr marL="0" lvl="0" indent="0" algn="l" rtl="0">
              <a:lnSpc>
                <a:spcPct val="130000"/>
              </a:lnSpc>
              <a:spcBef>
                <a:spcPts val="0"/>
              </a:spcBef>
              <a:spcAft>
                <a:spcPts val="0"/>
              </a:spcAft>
              <a:buNone/>
            </a:pPr>
            <a:r>
              <a:rPr lang="nl-NL" sz="650" dirty="0">
                <a:solidFill>
                  <a:schemeClr val="dk1"/>
                </a:solidFill>
              </a:rPr>
              <a:t>Digitale intake</a:t>
            </a:r>
            <a:endParaRPr sz="650" dirty="0">
              <a:solidFill>
                <a:schemeClr val="dk1"/>
              </a:solidFill>
            </a:endParaRPr>
          </a:p>
          <a:p>
            <a:pPr marL="179999" lvl="0" indent="-131274" algn="l" rtl="0">
              <a:lnSpc>
                <a:spcPct val="130000"/>
              </a:lnSpc>
              <a:spcBef>
                <a:spcPts val="0"/>
              </a:spcBef>
              <a:spcAft>
                <a:spcPts val="0"/>
              </a:spcAft>
              <a:buClr>
                <a:srgbClr val="F6CC20"/>
              </a:buClr>
              <a:buSzPts val="650"/>
              <a:buFont typeface="Noto Sans Symbols"/>
              <a:buChar char="✔"/>
            </a:pPr>
            <a:r>
              <a:rPr lang="nl-NL" sz="650" dirty="0">
                <a:solidFill>
                  <a:schemeClr val="dk1"/>
                </a:solidFill>
              </a:rPr>
              <a:t>Voor de start vindt er een digitale intake plaats met de trainers waarin je kennismaakt met de digitale omgeving waarin gewerkt zal worden.</a:t>
            </a:r>
            <a:endParaRPr sz="650" dirty="0">
              <a:solidFill>
                <a:schemeClr val="dk1"/>
              </a:solidFill>
            </a:endParaRPr>
          </a:p>
          <a:p>
            <a:pPr marL="0" lvl="0" indent="0" algn="l" rtl="0">
              <a:lnSpc>
                <a:spcPct val="130000"/>
              </a:lnSpc>
              <a:spcBef>
                <a:spcPts val="0"/>
              </a:spcBef>
              <a:spcAft>
                <a:spcPts val="0"/>
              </a:spcAft>
              <a:buNone/>
            </a:pPr>
            <a:endParaRPr sz="650" dirty="0">
              <a:solidFill>
                <a:schemeClr val="dk1"/>
              </a:solidFill>
            </a:endParaRPr>
          </a:p>
          <a:p>
            <a:pPr marL="179999" lvl="0" indent="-131274" algn="l" rtl="0">
              <a:lnSpc>
                <a:spcPct val="130000"/>
              </a:lnSpc>
              <a:spcBef>
                <a:spcPts val="0"/>
              </a:spcBef>
              <a:spcAft>
                <a:spcPts val="0"/>
              </a:spcAft>
              <a:buClr>
                <a:srgbClr val="F6CC20"/>
              </a:buClr>
              <a:buSzPts val="650"/>
              <a:buFont typeface="Noto Sans Symbols"/>
              <a:buChar char="✔"/>
            </a:pPr>
            <a:r>
              <a:rPr lang="nl-NL" sz="650" dirty="0">
                <a:solidFill>
                  <a:schemeClr val="dk1"/>
                </a:solidFill>
              </a:rPr>
              <a:t>Alle benodigde middelen zullen voor de start van de track beschikbaar worden gesteld.</a:t>
            </a:r>
            <a:endParaRPr sz="650" dirty="0">
              <a:solidFill>
                <a:schemeClr val="dk1"/>
              </a:solidFill>
            </a:endParaRPr>
          </a:p>
          <a:p>
            <a:pPr marL="0" lvl="0" indent="0" algn="l" rtl="0">
              <a:lnSpc>
                <a:spcPct val="130000"/>
              </a:lnSpc>
              <a:spcBef>
                <a:spcPts val="0"/>
              </a:spcBef>
              <a:spcAft>
                <a:spcPts val="0"/>
              </a:spcAft>
              <a:buNone/>
            </a:pPr>
            <a:endParaRPr sz="650" dirty="0">
              <a:solidFill>
                <a:schemeClr val="dk1"/>
              </a:solidFill>
            </a:endParaRPr>
          </a:p>
          <a:p>
            <a:pPr marL="0" lvl="0" indent="0" algn="l" rtl="0">
              <a:lnSpc>
                <a:spcPct val="130000"/>
              </a:lnSpc>
              <a:spcBef>
                <a:spcPts val="0"/>
              </a:spcBef>
              <a:spcAft>
                <a:spcPts val="0"/>
              </a:spcAft>
              <a:buClr>
                <a:schemeClr val="dk1"/>
              </a:buClr>
              <a:buSzPts val="650"/>
              <a:buFont typeface="Arial"/>
              <a:buNone/>
            </a:pPr>
            <a:r>
              <a:rPr lang="nl-NL" sz="650" dirty="0" err="1">
                <a:solidFill>
                  <a:schemeClr val="dk1"/>
                </a:solidFill>
              </a:rPr>
              <a:t>HIernaast</a:t>
            </a:r>
            <a:r>
              <a:rPr lang="nl-NL" sz="650" dirty="0">
                <a:solidFill>
                  <a:schemeClr val="dk1"/>
                </a:solidFill>
              </a:rPr>
              <a:t> is weergegeven hoe de dagen er op hoofdlijnen uitzien, alsmede welke tijdsinvestering er tussen de workshopdagen in nodig is. </a:t>
            </a:r>
            <a:endParaRPr sz="650" dirty="0">
              <a:solidFill>
                <a:schemeClr val="dk1"/>
              </a:solidFill>
            </a:endParaRPr>
          </a:p>
          <a:p>
            <a:pPr marL="0" lvl="0" indent="0" algn="l" rtl="0">
              <a:lnSpc>
                <a:spcPct val="130000"/>
              </a:lnSpc>
              <a:spcBef>
                <a:spcPts val="0"/>
              </a:spcBef>
              <a:spcAft>
                <a:spcPts val="0"/>
              </a:spcAft>
              <a:buNone/>
            </a:pPr>
            <a:endParaRPr sz="650" dirty="0">
              <a:solidFill>
                <a:schemeClr val="dk1"/>
              </a:solidFill>
            </a:endParaRPr>
          </a:p>
          <a:p>
            <a:pPr marL="0" lvl="0" indent="0" algn="l" rtl="0">
              <a:lnSpc>
                <a:spcPct val="130000"/>
              </a:lnSpc>
              <a:spcBef>
                <a:spcPts val="0"/>
              </a:spcBef>
              <a:spcAft>
                <a:spcPts val="0"/>
              </a:spcAft>
              <a:buNone/>
            </a:pPr>
            <a:endParaRPr sz="650" dirty="0">
              <a:solidFill>
                <a:schemeClr val="dk1"/>
              </a:solidFill>
            </a:endParaRPr>
          </a:p>
          <a:p>
            <a:pPr marL="457200" lvl="0" indent="0" algn="l" rtl="0">
              <a:lnSpc>
                <a:spcPct val="130000"/>
              </a:lnSpc>
              <a:spcBef>
                <a:spcPts val="0"/>
              </a:spcBef>
              <a:spcAft>
                <a:spcPts val="0"/>
              </a:spcAft>
              <a:buNone/>
            </a:pPr>
            <a:endParaRPr sz="650" dirty="0">
              <a:solidFill>
                <a:schemeClr val="dk1"/>
              </a:solidFill>
            </a:endParaRPr>
          </a:p>
          <a:p>
            <a:pPr marL="0" lvl="0" indent="0" algn="l" rtl="0">
              <a:lnSpc>
                <a:spcPct val="130000"/>
              </a:lnSpc>
              <a:spcBef>
                <a:spcPts val="0"/>
              </a:spcBef>
              <a:spcAft>
                <a:spcPts val="0"/>
              </a:spcAft>
              <a:buNone/>
            </a:pPr>
            <a:endParaRPr sz="650" dirty="0">
              <a:solidFill>
                <a:schemeClr val="dk1"/>
              </a:solidFill>
            </a:endParaRPr>
          </a:p>
          <a:p>
            <a:pPr marL="0" lvl="0" indent="0" algn="l" rtl="0">
              <a:lnSpc>
                <a:spcPct val="130000"/>
              </a:lnSpc>
              <a:spcBef>
                <a:spcPts val="0"/>
              </a:spcBef>
              <a:spcAft>
                <a:spcPts val="0"/>
              </a:spcAft>
              <a:buNone/>
            </a:pPr>
            <a:endParaRPr sz="650" dirty="0">
              <a:solidFill>
                <a:schemeClr val="dk1"/>
              </a:solidFill>
            </a:endParaRPr>
          </a:p>
          <a:p>
            <a:pPr marL="0" marR="0" lvl="0" indent="0" algn="l" rtl="0">
              <a:lnSpc>
                <a:spcPct val="100000"/>
              </a:lnSpc>
              <a:spcBef>
                <a:spcPts val="0"/>
              </a:spcBef>
              <a:spcAft>
                <a:spcPts val="0"/>
              </a:spcAft>
              <a:buNone/>
            </a:pPr>
            <a:endParaRPr dirty="0"/>
          </a:p>
          <a:p>
            <a:pPr marL="0" marR="0" lvl="0" indent="0" algn="l" rtl="0">
              <a:lnSpc>
                <a:spcPct val="100000"/>
              </a:lnSpc>
              <a:spcBef>
                <a:spcPts val="0"/>
              </a:spcBef>
              <a:spcAft>
                <a:spcPts val="0"/>
              </a:spcAft>
              <a:buNone/>
            </a:pPr>
            <a:endParaRPr sz="650" i="1" dirty="0"/>
          </a:p>
          <a:p>
            <a:pPr marL="0" lvl="0" indent="0" algn="l" rtl="0">
              <a:lnSpc>
                <a:spcPct val="130000"/>
              </a:lnSpc>
              <a:spcBef>
                <a:spcPts val="0"/>
              </a:spcBef>
              <a:spcAft>
                <a:spcPts val="0"/>
              </a:spcAft>
              <a:buNone/>
            </a:pPr>
            <a:endParaRPr sz="650" dirty="0"/>
          </a:p>
          <a:p>
            <a:pPr marL="0" lvl="0" indent="0" algn="l" rtl="0">
              <a:lnSpc>
                <a:spcPct val="130000"/>
              </a:lnSpc>
              <a:spcBef>
                <a:spcPts val="0"/>
              </a:spcBef>
              <a:spcAft>
                <a:spcPts val="0"/>
              </a:spcAft>
              <a:buNone/>
            </a:pPr>
            <a:endParaRPr sz="650" dirty="0">
              <a:solidFill>
                <a:schemeClr val="dk1"/>
              </a:solidFill>
            </a:endParaRPr>
          </a:p>
          <a:p>
            <a:pPr marL="0" marR="0" lvl="0" indent="0" algn="l" rtl="0">
              <a:lnSpc>
                <a:spcPct val="100000"/>
              </a:lnSpc>
              <a:spcBef>
                <a:spcPts val="0"/>
              </a:spcBef>
              <a:spcAft>
                <a:spcPts val="0"/>
              </a:spcAft>
              <a:buNone/>
            </a:pPr>
            <a:endParaRPr sz="650" b="0" i="0" u="none" strike="noStrike" cap="none" dirty="0">
              <a:solidFill>
                <a:srgbClr val="000000"/>
              </a:solidFill>
              <a:latin typeface="Arial"/>
              <a:ea typeface="Arial"/>
              <a:cs typeface="Arial"/>
              <a:sym typeface="Arial"/>
            </a:endParaRPr>
          </a:p>
        </p:txBody>
      </p:sp>
      <p:sp>
        <p:nvSpPr>
          <p:cNvPr id="58" name="Google Shape;58;g7374b6a02f_0_0"/>
          <p:cNvSpPr txBox="1"/>
          <p:nvPr/>
        </p:nvSpPr>
        <p:spPr>
          <a:xfrm>
            <a:off x="265390" y="197102"/>
            <a:ext cx="8398500" cy="744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nl-NL" sz="2400" b="0" i="0" u="none" strike="noStrike" cap="none" dirty="0">
                <a:solidFill>
                  <a:srgbClr val="000000"/>
                </a:solidFill>
                <a:latin typeface="Arial"/>
                <a:ea typeface="Arial"/>
                <a:cs typeface="Arial"/>
                <a:sym typeface="Arial"/>
              </a:rPr>
              <a:t>	     							</a:t>
            </a:r>
            <a:r>
              <a:rPr lang="nl-NL" sz="2400" b="0" i="0" u="none" strike="noStrike" cap="none" dirty="0" err="1">
                <a:solidFill>
                  <a:srgbClr val="000000"/>
                </a:solidFill>
                <a:latin typeface="Arial"/>
                <a:ea typeface="Arial"/>
                <a:cs typeface="Arial"/>
                <a:sym typeface="Arial"/>
              </a:rPr>
              <a:t>Circular</a:t>
            </a:r>
            <a:r>
              <a:rPr lang="nl-NL" sz="2400" b="0" i="0" u="none" strike="noStrike" cap="none" dirty="0">
                <a:solidFill>
                  <a:srgbClr val="000000"/>
                </a:solidFill>
                <a:latin typeface="Arial"/>
                <a:ea typeface="Arial"/>
                <a:cs typeface="Arial"/>
                <a:sym typeface="Arial"/>
              </a:rPr>
              <a:t> Business Design Track</a:t>
            </a:r>
            <a:endParaRPr dirty="0"/>
          </a:p>
          <a:p>
            <a:pPr marL="0" marR="0" lvl="0" indent="0" algn="l" rtl="0">
              <a:lnSpc>
                <a:spcPct val="90000"/>
              </a:lnSpc>
              <a:spcBef>
                <a:spcPts val="0"/>
              </a:spcBef>
              <a:spcAft>
                <a:spcPts val="0"/>
              </a:spcAft>
              <a:buNone/>
            </a:pPr>
            <a:r>
              <a:rPr lang="nl-NL" sz="2400" b="1" i="0" u="none" strike="noStrike" cap="none" dirty="0">
                <a:solidFill>
                  <a:schemeClr val="dk1"/>
                </a:solidFill>
                <a:latin typeface="Arial"/>
                <a:ea typeface="Arial"/>
                <a:cs typeface="Arial"/>
                <a:sym typeface="Arial"/>
              </a:rPr>
              <a:t>						      	   							</a:t>
            </a:r>
            <a:endParaRPr sz="2400" b="0" i="1" u="none" strike="noStrike" cap="none" dirty="0">
              <a:solidFill>
                <a:schemeClr val="dk1"/>
              </a:solidFill>
              <a:latin typeface="Arial"/>
              <a:ea typeface="Arial"/>
              <a:cs typeface="Arial"/>
              <a:sym typeface="Arial"/>
            </a:endParaRPr>
          </a:p>
        </p:txBody>
      </p:sp>
      <p:sp>
        <p:nvSpPr>
          <p:cNvPr id="59" name="Google Shape;59;g7374b6a02f_0_0"/>
          <p:cNvSpPr/>
          <p:nvPr/>
        </p:nvSpPr>
        <p:spPr>
          <a:xfrm>
            <a:off x="336125" y="4662850"/>
            <a:ext cx="1014000" cy="1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50"/>
              <a:buFont typeface="Arial"/>
              <a:buNone/>
            </a:pPr>
            <a:r>
              <a:rPr lang="nl-NL" sz="650" b="1" i="0" u="none" strike="noStrike" cap="none">
                <a:solidFill>
                  <a:schemeClr val="dk1"/>
                </a:solidFill>
                <a:latin typeface="Arial"/>
                <a:ea typeface="Arial"/>
                <a:cs typeface="Arial"/>
                <a:sym typeface="Arial"/>
              </a:rPr>
              <a:t>CIRCO Online Track</a:t>
            </a:r>
            <a:endParaRPr sz="650" b="0" i="0" u="none" strike="noStrike" cap="none">
              <a:solidFill>
                <a:schemeClr val="dk1"/>
              </a:solidFill>
              <a:latin typeface="Calibri"/>
              <a:ea typeface="Calibri"/>
              <a:cs typeface="Calibri"/>
              <a:sym typeface="Calibri"/>
            </a:endParaRPr>
          </a:p>
        </p:txBody>
      </p:sp>
      <p:sp>
        <p:nvSpPr>
          <p:cNvPr id="60" name="Google Shape;60;g7374b6a02f_0_0"/>
          <p:cNvSpPr/>
          <p:nvPr/>
        </p:nvSpPr>
        <p:spPr>
          <a:xfrm>
            <a:off x="1510868" y="4662856"/>
            <a:ext cx="736200" cy="1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50"/>
              <a:buFont typeface="Arial"/>
              <a:buNone/>
            </a:pPr>
            <a:r>
              <a:rPr lang="nl-NL" sz="650" b="1" i="0" u="none" strike="noStrike" cap="none">
                <a:solidFill>
                  <a:schemeClr val="dk1"/>
                </a:solidFill>
                <a:latin typeface="Arial"/>
                <a:ea typeface="Arial"/>
                <a:cs typeface="Arial"/>
                <a:sym typeface="Arial"/>
              </a:rPr>
              <a:t>Dag 1</a:t>
            </a:r>
            <a:endParaRPr sz="650" b="1" i="0" u="none" strike="noStrike" cap="none">
              <a:solidFill>
                <a:schemeClr val="dk1"/>
              </a:solidFill>
              <a:latin typeface="Arial"/>
              <a:ea typeface="Arial"/>
              <a:cs typeface="Arial"/>
              <a:sym typeface="Arial"/>
            </a:endParaRPr>
          </a:p>
        </p:txBody>
      </p:sp>
      <p:sp>
        <p:nvSpPr>
          <p:cNvPr id="61" name="Google Shape;61;g7374b6a02f_0_0"/>
          <p:cNvSpPr/>
          <p:nvPr/>
        </p:nvSpPr>
        <p:spPr>
          <a:xfrm>
            <a:off x="2495118" y="4678599"/>
            <a:ext cx="684900" cy="1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50"/>
              <a:buFont typeface="Arial"/>
              <a:buNone/>
            </a:pPr>
            <a:r>
              <a:rPr lang="nl-NL" sz="650" b="1" i="0" u="none" strike="noStrike" cap="none">
                <a:solidFill>
                  <a:schemeClr val="dk1"/>
                </a:solidFill>
                <a:latin typeface="Arial"/>
                <a:ea typeface="Arial"/>
                <a:cs typeface="Arial"/>
                <a:sym typeface="Arial"/>
              </a:rPr>
              <a:t>Dag </a:t>
            </a:r>
            <a:r>
              <a:rPr lang="nl-NL" sz="650" b="1">
                <a:solidFill>
                  <a:schemeClr val="dk1"/>
                </a:solidFill>
              </a:rPr>
              <a:t>2</a:t>
            </a:r>
            <a:endParaRPr sz="650" b="1" i="0" u="none" strike="noStrike" cap="none">
              <a:solidFill>
                <a:schemeClr val="dk1"/>
              </a:solidFill>
              <a:latin typeface="Arial"/>
              <a:ea typeface="Arial"/>
              <a:cs typeface="Arial"/>
              <a:sym typeface="Arial"/>
            </a:endParaRPr>
          </a:p>
        </p:txBody>
      </p:sp>
      <p:sp>
        <p:nvSpPr>
          <p:cNvPr id="62" name="Google Shape;62;g7374b6a02f_0_0"/>
          <p:cNvSpPr/>
          <p:nvPr/>
        </p:nvSpPr>
        <p:spPr>
          <a:xfrm>
            <a:off x="3479368" y="4662856"/>
            <a:ext cx="851700" cy="1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50"/>
              <a:buFont typeface="Arial"/>
              <a:buNone/>
            </a:pPr>
            <a:r>
              <a:rPr lang="nl-NL" sz="650" b="1" i="0" u="none" strike="noStrike" cap="none">
                <a:solidFill>
                  <a:schemeClr val="dk1"/>
                </a:solidFill>
                <a:latin typeface="Arial"/>
                <a:ea typeface="Arial"/>
                <a:cs typeface="Arial"/>
                <a:sym typeface="Arial"/>
              </a:rPr>
              <a:t>Dag 3</a:t>
            </a:r>
            <a:endParaRPr sz="650" b="1" i="0" u="none" strike="noStrike" cap="none">
              <a:solidFill>
                <a:schemeClr val="dk1"/>
              </a:solidFill>
              <a:latin typeface="Arial"/>
              <a:ea typeface="Arial"/>
              <a:cs typeface="Arial"/>
              <a:sym typeface="Arial"/>
            </a:endParaRPr>
          </a:p>
        </p:txBody>
      </p:sp>
      <p:sp>
        <p:nvSpPr>
          <p:cNvPr id="63" name="Google Shape;63;g7374b6a02f_0_0"/>
          <p:cNvSpPr/>
          <p:nvPr/>
        </p:nvSpPr>
        <p:spPr>
          <a:xfrm>
            <a:off x="3479368" y="4827500"/>
            <a:ext cx="594900" cy="1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50"/>
              <a:buFont typeface="Arial"/>
              <a:buNone/>
            </a:pPr>
            <a:r>
              <a:rPr lang="nl-NL" sz="650">
                <a:solidFill>
                  <a:schemeClr val="dk1"/>
                </a:solidFill>
              </a:rPr>
              <a:t>Implement</a:t>
            </a:r>
            <a:endParaRPr sz="650" b="0" i="0" u="none" strike="noStrike" cap="none">
              <a:solidFill>
                <a:schemeClr val="dk1"/>
              </a:solidFill>
              <a:latin typeface="Arial"/>
              <a:ea typeface="Arial"/>
              <a:cs typeface="Arial"/>
              <a:sym typeface="Arial"/>
            </a:endParaRPr>
          </a:p>
        </p:txBody>
      </p:sp>
      <p:sp>
        <p:nvSpPr>
          <p:cNvPr id="64" name="Google Shape;64;g7374b6a02f_0_0"/>
          <p:cNvSpPr/>
          <p:nvPr/>
        </p:nvSpPr>
        <p:spPr>
          <a:xfrm>
            <a:off x="2495118" y="4827500"/>
            <a:ext cx="672000" cy="1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50"/>
              <a:buFont typeface="Arial"/>
              <a:buNone/>
            </a:pPr>
            <a:r>
              <a:rPr lang="nl-NL" sz="650">
                <a:solidFill>
                  <a:schemeClr val="dk1"/>
                </a:solidFill>
              </a:rPr>
              <a:t>Ideate</a:t>
            </a:r>
            <a:endParaRPr sz="650" b="0" i="0" u="none" strike="noStrike" cap="none">
              <a:solidFill>
                <a:schemeClr val="dk1"/>
              </a:solidFill>
              <a:latin typeface="Arial"/>
              <a:ea typeface="Arial"/>
              <a:cs typeface="Arial"/>
              <a:sym typeface="Arial"/>
            </a:endParaRPr>
          </a:p>
        </p:txBody>
      </p:sp>
      <p:sp>
        <p:nvSpPr>
          <p:cNvPr id="65" name="Google Shape;65;g7374b6a02f_0_0"/>
          <p:cNvSpPr/>
          <p:nvPr/>
        </p:nvSpPr>
        <p:spPr>
          <a:xfrm>
            <a:off x="1510868" y="4827500"/>
            <a:ext cx="660600" cy="192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50"/>
              <a:buFont typeface="Arial"/>
              <a:buNone/>
            </a:pPr>
            <a:r>
              <a:rPr lang="nl-NL" sz="650">
                <a:solidFill>
                  <a:schemeClr val="dk1"/>
                </a:solidFill>
              </a:rPr>
              <a:t>Initiate</a:t>
            </a:r>
            <a:endParaRPr sz="650" b="0" i="0" u="none" strike="noStrike" cap="none">
              <a:solidFill>
                <a:schemeClr val="dk1"/>
              </a:solidFill>
              <a:latin typeface="Arial"/>
              <a:ea typeface="Arial"/>
              <a:cs typeface="Arial"/>
              <a:sym typeface="Arial"/>
            </a:endParaRPr>
          </a:p>
        </p:txBody>
      </p:sp>
      <p:sp>
        <p:nvSpPr>
          <p:cNvPr id="66" name="Google Shape;66;g7374b6a02f_0_0"/>
          <p:cNvSpPr txBox="1"/>
          <p:nvPr/>
        </p:nvSpPr>
        <p:spPr>
          <a:xfrm>
            <a:off x="2631050" y="1073626"/>
            <a:ext cx="2064300" cy="2459400"/>
          </a:xfrm>
          <a:prstGeom prst="rect">
            <a:avLst/>
          </a:prstGeom>
          <a:noFill/>
          <a:ln>
            <a:noFill/>
          </a:ln>
        </p:spPr>
        <p:txBody>
          <a:bodyPr spcFirstLastPara="1" wrap="square" lIns="91425" tIns="45700" rIns="91425" bIns="45700" anchor="t" anchorCtr="0">
            <a:noAutofit/>
          </a:bodyPr>
          <a:lstStyle/>
          <a:p>
            <a:pPr marL="171450" lvl="0" indent="-130175" algn="l" rtl="0">
              <a:lnSpc>
                <a:spcPct val="130000"/>
              </a:lnSpc>
              <a:spcBef>
                <a:spcPts val="0"/>
              </a:spcBef>
              <a:spcAft>
                <a:spcPts val="0"/>
              </a:spcAft>
              <a:buSzPts val="650"/>
              <a:buNone/>
            </a:pPr>
            <a:endParaRPr sz="650" b="1" dirty="0">
              <a:solidFill>
                <a:schemeClr val="dk1"/>
              </a:solidFill>
            </a:endParaRPr>
          </a:p>
          <a:p>
            <a:pPr marL="171450" lvl="0" indent="-130175" algn="l" rtl="0">
              <a:lnSpc>
                <a:spcPct val="130000"/>
              </a:lnSpc>
              <a:spcBef>
                <a:spcPts val="0"/>
              </a:spcBef>
              <a:spcAft>
                <a:spcPts val="0"/>
              </a:spcAft>
              <a:buSzPts val="650"/>
              <a:buNone/>
            </a:pPr>
            <a:endParaRPr sz="650" b="1" dirty="0">
              <a:solidFill>
                <a:schemeClr val="dk1"/>
              </a:solidFill>
            </a:endParaRPr>
          </a:p>
          <a:p>
            <a:pPr marL="0" lvl="0" indent="0" algn="l" rtl="0">
              <a:lnSpc>
                <a:spcPct val="130000"/>
              </a:lnSpc>
              <a:spcBef>
                <a:spcPts val="0"/>
              </a:spcBef>
              <a:spcAft>
                <a:spcPts val="0"/>
              </a:spcAft>
              <a:buClr>
                <a:schemeClr val="dk1"/>
              </a:buClr>
              <a:buSzPts val="1100"/>
              <a:buFont typeface="Arial"/>
              <a:buNone/>
            </a:pPr>
            <a:r>
              <a:rPr lang="nl-NL" sz="650" dirty="0">
                <a:solidFill>
                  <a:schemeClr val="dk1"/>
                </a:solidFill>
              </a:rPr>
              <a:t>Dag 1. </a:t>
            </a:r>
            <a:r>
              <a:rPr lang="nl-NL" sz="650" dirty="0" err="1">
                <a:solidFill>
                  <a:schemeClr val="dk1"/>
                </a:solidFill>
              </a:rPr>
              <a:t>Initiate</a:t>
            </a:r>
            <a:endParaRPr sz="650" dirty="0">
              <a:solidFill>
                <a:schemeClr val="dk1"/>
              </a:solidFill>
            </a:endParaRPr>
          </a:p>
          <a:p>
            <a:pPr marL="179999" lvl="0" indent="-131274" algn="l" rtl="0">
              <a:lnSpc>
                <a:spcPct val="130000"/>
              </a:lnSpc>
              <a:spcBef>
                <a:spcPts val="0"/>
              </a:spcBef>
              <a:spcAft>
                <a:spcPts val="0"/>
              </a:spcAft>
              <a:buClr>
                <a:srgbClr val="F6CC20"/>
              </a:buClr>
              <a:buSzPts val="650"/>
              <a:buFont typeface="Noto Sans Symbols"/>
              <a:buChar char="✔"/>
            </a:pPr>
            <a:r>
              <a:rPr lang="nl-NL" sz="650" dirty="0">
                <a:solidFill>
                  <a:schemeClr val="dk1"/>
                </a:solidFill>
              </a:rPr>
              <a:t>Plenair deel, 1.5 uur.</a:t>
            </a:r>
            <a:endParaRPr sz="650" dirty="0">
              <a:solidFill>
                <a:schemeClr val="dk1"/>
              </a:solidFill>
            </a:endParaRPr>
          </a:p>
          <a:p>
            <a:pPr marL="179999" lvl="0" indent="-131274" algn="l" rtl="0">
              <a:lnSpc>
                <a:spcPct val="130000"/>
              </a:lnSpc>
              <a:spcBef>
                <a:spcPts val="0"/>
              </a:spcBef>
              <a:spcAft>
                <a:spcPts val="0"/>
              </a:spcAft>
              <a:buClr>
                <a:srgbClr val="F6CC20"/>
              </a:buClr>
              <a:buSzPts val="650"/>
              <a:buFont typeface="Noto Sans Symbols"/>
              <a:buChar char="✔"/>
            </a:pPr>
            <a:r>
              <a:rPr lang="nl-NL" sz="650" dirty="0">
                <a:solidFill>
                  <a:schemeClr val="dk1"/>
                </a:solidFill>
              </a:rPr>
              <a:t>Zelf werken: filmpjes, opdrachten, 1.5 uur.</a:t>
            </a:r>
            <a:endParaRPr sz="650" dirty="0">
              <a:solidFill>
                <a:schemeClr val="dk1"/>
              </a:solidFill>
            </a:endParaRPr>
          </a:p>
          <a:p>
            <a:pPr marL="179999" lvl="0" indent="-131274" algn="l" rtl="0">
              <a:lnSpc>
                <a:spcPct val="130000"/>
              </a:lnSpc>
              <a:spcBef>
                <a:spcPts val="0"/>
              </a:spcBef>
              <a:spcAft>
                <a:spcPts val="0"/>
              </a:spcAft>
              <a:buClr>
                <a:srgbClr val="F6CC20"/>
              </a:buClr>
              <a:buSzPts val="650"/>
              <a:buFont typeface="Noto Sans Symbols"/>
              <a:buChar char="✔"/>
            </a:pPr>
            <a:r>
              <a:rPr lang="nl-NL" sz="650" dirty="0">
                <a:solidFill>
                  <a:schemeClr val="dk1"/>
                </a:solidFill>
              </a:rPr>
              <a:t>Uitwisseling: einde dag, 2 uur</a:t>
            </a:r>
            <a:endParaRPr sz="650" dirty="0">
              <a:solidFill>
                <a:schemeClr val="dk1"/>
              </a:solidFill>
            </a:endParaRPr>
          </a:p>
          <a:p>
            <a:pPr marL="0" lvl="0" indent="0" algn="l" rtl="0">
              <a:lnSpc>
                <a:spcPct val="130000"/>
              </a:lnSpc>
              <a:spcBef>
                <a:spcPts val="0"/>
              </a:spcBef>
              <a:spcAft>
                <a:spcPts val="0"/>
              </a:spcAft>
              <a:buClr>
                <a:schemeClr val="dk1"/>
              </a:buClr>
              <a:buSzPts val="1100"/>
              <a:buFont typeface="Arial"/>
              <a:buNone/>
            </a:pPr>
            <a:endParaRPr sz="650" dirty="0">
              <a:solidFill>
                <a:schemeClr val="dk1"/>
              </a:solidFill>
            </a:endParaRPr>
          </a:p>
          <a:p>
            <a:pPr marL="0" lvl="0" indent="0" algn="l" rtl="0">
              <a:lnSpc>
                <a:spcPct val="130000"/>
              </a:lnSpc>
              <a:spcBef>
                <a:spcPts val="0"/>
              </a:spcBef>
              <a:spcAft>
                <a:spcPts val="0"/>
              </a:spcAft>
              <a:buClr>
                <a:schemeClr val="dk1"/>
              </a:buClr>
              <a:buSzPts val="1100"/>
              <a:buFont typeface="Arial"/>
              <a:buNone/>
            </a:pPr>
            <a:r>
              <a:rPr lang="nl-NL" sz="650" i="1" dirty="0">
                <a:solidFill>
                  <a:schemeClr val="dk1"/>
                </a:solidFill>
              </a:rPr>
              <a:t>Tussendoor</a:t>
            </a:r>
            <a:r>
              <a:rPr lang="nl-NL" sz="650" dirty="0">
                <a:solidFill>
                  <a:schemeClr val="dk1"/>
                </a:solidFill>
              </a:rPr>
              <a:t> </a:t>
            </a:r>
            <a:endParaRPr sz="650" dirty="0">
              <a:solidFill>
                <a:schemeClr val="dk1"/>
              </a:solidFill>
            </a:endParaRPr>
          </a:p>
          <a:p>
            <a:pPr marL="179999" lvl="0" indent="-131274" algn="l" rtl="0">
              <a:lnSpc>
                <a:spcPct val="130000"/>
              </a:lnSpc>
              <a:spcBef>
                <a:spcPts val="0"/>
              </a:spcBef>
              <a:spcAft>
                <a:spcPts val="0"/>
              </a:spcAft>
              <a:buClr>
                <a:srgbClr val="F6CC20"/>
              </a:buClr>
              <a:buSzPts val="650"/>
              <a:buFont typeface="Noto Sans Symbols"/>
              <a:buChar char="✔"/>
            </a:pPr>
            <a:r>
              <a:rPr lang="nl-NL" sz="650" dirty="0">
                <a:solidFill>
                  <a:schemeClr val="dk1"/>
                </a:solidFill>
              </a:rPr>
              <a:t>Zelf werken: selectie van kans, 1 uur</a:t>
            </a:r>
            <a:endParaRPr sz="650" dirty="0">
              <a:solidFill>
                <a:schemeClr val="dk1"/>
              </a:solidFill>
            </a:endParaRPr>
          </a:p>
          <a:p>
            <a:pPr marL="179999" lvl="0" indent="-131274" algn="l" rtl="0">
              <a:lnSpc>
                <a:spcPct val="130000"/>
              </a:lnSpc>
              <a:spcBef>
                <a:spcPts val="0"/>
              </a:spcBef>
              <a:spcAft>
                <a:spcPts val="0"/>
              </a:spcAft>
              <a:buClr>
                <a:srgbClr val="F6CC20"/>
              </a:buClr>
              <a:buSzPts val="650"/>
              <a:buFont typeface="Noto Sans Symbols"/>
              <a:buChar char="✔"/>
            </a:pPr>
            <a:r>
              <a:rPr lang="nl-NL" sz="650" dirty="0">
                <a:solidFill>
                  <a:schemeClr val="dk1"/>
                </a:solidFill>
              </a:rPr>
              <a:t>Call met trainer: bespreken van kans, 1 uur</a:t>
            </a:r>
            <a:endParaRPr sz="650" dirty="0">
              <a:solidFill>
                <a:schemeClr val="dk1"/>
              </a:solidFill>
            </a:endParaRPr>
          </a:p>
          <a:p>
            <a:pPr marL="0" lvl="0" indent="0" algn="l" rtl="0">
              <a:lnSpc>
                <a:spcPct val="130000"/>
              </a:lnSpc>
              <a:spcBef>
                <a:spcPts val="0"/>
              </a:spcBef>
              <a:spcAft>
                <a:spcPts val="0"/>
              </a:spcAft>
              <a:buNone/>
            </a:pPr>
            <a:endParaRPr sz="650" dirty="0">
              <a:solidFill>
                <a:schemeClr val="dk1"/>
              </a:solidFill>
            </a:endParaRPr>
          </a:p>
          <a:p>
            <a:pPr marL="0" lvl="0" indent="0" algn="l" rtl="0">
              <a:lnSpc>
                <a:spcPct val="130000"/>
              </a:lnSpc>
              <a:spcBef>
                <a:spcPts val="0"/>
              </a:spcBef>
              <a:spcAft>
                <a:spcPts val="0"/>
              </a:spcAft>
              <a:buNone/>
            </a:pPr>
            <a:r>
              <a:rPr lang="nl-NL" sz="650" dirty="0">
                <a:solidFill>
                  <a:schemeClr val="dk1"/>
                </a:solidFill>
              </a:rPr>
              <a:t>Dag 2. </a:t>
            </a:r>
            <a:r>
              <a:rPr lang="nl-NL" sz="650" dirty="0" err="1">
                <a:solidFill>
                  <a:schemeClr val="dk1"/>
                </a:solidFill>
              </a:rPr>
              <a:t>Ideate</a:t>
            </a:r>
            <a:endParaRPr sz="650" dirty="0">
              <a:solidFill>
                <a:schemeClr val="dk1"/>
              </a:solidFill>
            </a:endParaRPr>
          </a:p>
          <a:p>
            <a:pPr marL="179999" lvl="0" indent="-131274" algn="l" rtl="0">
              <a:lnSpc>
                <a:spcPct val="130000"/>
              </a:lnSpc>
              <a:spcBef>
                <a:spcPts val="0"/>
              </a:spcBef>
              <a:spcAft>
                <a:spcPts val="0"/>
              </a:spcAft>
              <a:buClr>
                <a:srgbClr val="F6CC20"/>
              </a:buClr>
              <a:buSzPts val="650"/>
              <a:buFont typeface="Noto Sans Symbols"/>
              <a:buChar char="✔"/>
            </a:pPr>
            <a:r>
              <a:rPr lang="nl-NL" sz="650" dirty="0">
                <a:solidFill>
                  <a:schemeClr val="dk1"/>
                </a:solidFill>
              </a:rPr>
              <a:t>Voorbereiding: 1 uur</a:t>
            </a:r>
            <a:endParaRPr sz="650" dirty="0">
              <a:solidFill>
                <a:schemeClr val="dk1"/>
              </a:solidFill>
            </a:endParaRPr>
          </a:p>
          <a:p>
            <a:pPr marL="179999" lvl="0" indent="-131274" algn="l" rtl="0">
              <a:lnSpc>
                <a:spcPct val="130000"/>
              </a:lnSpc>
              <a:spcBef>
                <a:spcPts val="0"/>
              </a:spcBef>
              <a:spcAft>
                <a:spcPts val="0"/>
              </a:spcAft>
              <a:buClr>
                <a:srgbClr val="F6CC20"/>
              </a:buClr>
              <a:buSzPts val="650"/>
              <a:buFont typeface="Noto Sans Symbols"/>
              <a:buChar char="✔"/>
            </a:pPr>
            <a:r>
              <a:rPr lang="nl-NL" sz="650" dirty="0">
                <a:solidFill>
                  <a:schemeClr val="dk1"/>
                </a:solidFill>
              </a:rPr>
              <a:t>Plenair deel: uitwisselen, 2 uur</a:t>
            </a:r>
            <a:endParaRPr sz="650" dirty="0">
              <a:solidFill>
                <a:schemeClr val="dk1"/>
              </a:solidFill>
            </a:endParaRPr>
          </a:p>
          <a:p>
            <a:pPr marL="179999" lvl="0" indent="-131274" algn="l" rtl="0">
              <a:lnSpc>
                <a:spcPct val="130000"/>
              </a:lnSpc>
              <a:spcBef>
                <a:spcPts val="0"/>
              </a:spcBef>
              <a:spcAft>
                <a:spcPts val="0"/>
              </a:spcAft>
              <a:buClr>
                <a:srgbClr val="F6CC20"/>
              </a:buClr>
              <a:buSzPts val="650"/>
              <a:buFont typeface="Noto Sans Symbols"/>
              <a:buChar char="✔"/>
            </a:pPr>
            <a:r>
              <a:rPr lang="nl-NL" sz="650" dirty="0">
                <a:solidFill>
                  <a:schemeClr val="dk1"/>
                </a:solidFill>
              </a:rPr>
              <a:t>Zelf werken: 45 minuten</a:t>
            </a:r>
            <a:endParaRPr sz="650" dirty="0">
              <a:solidFill>
                <a:schemeClr val="dk1"/>
              </a:solidFill>
            </a:endParaRPr>
          </a:p>
          <a:p>
            <a:pPr marL="0" lvl="0" indent="0" algn="l" rtl="0">
              <a:lnSpc>
                <a:spcPct val="130000"/>
              </a:lnSpc>
              <a:spcBef>
                <a:spcPts val="0"/>
              </a:spcBef>
              <a:spcAft>
                <a:spcPts val="0"/>
              </a:spcAft>
              <a:buNone/>
            </a:pPr>
            <a:endParaRPr sz="650" dirty="0">
              <a:solidFill>
                <a:schemeClr val="dk1"/>
              </a:solidFill>
            </a:endParaRPr>
          </a:p>
          <a:p>
            <a:pPr marL="0" lvl="0" indent="0" algn="l" rtl="0">
              <a:lnSpc>
                <a:spcPct val="130000"/>
              </a:lnSpc>
              <a:spcBef>
                <a:spcPts val="0"/>
              </a:spcBef>
              <a:spcAft>
                <a:spcPts val="0"/>
              </a:spcAft>
              <a:buNone/>
            </a:pPr>
            <a:r>
              <a:rPr lang="nl-NL" sz="650" i="1" dirty="0">
                <a:solidFill>
                  <a:schemeClr val="dk1"/>
                </a:solidFill>
              </a:rPr>
              <a:t>Tussendoor</a:t>
            </a:r>
            <a:endParaRPr sz="650" i="1" dirty="0">
              <a:solidFill>
                <a:schemeClr val="dk1"/>
              </a:solidFill>
            </a:endParaRPr>
          </a:p>
          <a:p>
            <a:pPr marL="179999" lvl="0" indent="-131274" algn="l" rtl="0">
              <a:lnSpc>
                <a:spcPct val="130000"/>
              </a:lnSpc>
              <a:spcBef>
                <a:spcPts val="0"/>
              </a:spcBef>
              <a:spcAft>
                <a:spcPts val="0"/>
              </a:spcAft>
              <a:buClr>
                <a:srgbClr val="F6CC20"/>
              </a:buClr>
              <a:buSzPts val="650"/>
              <a:buFont typeface="Noto Sans Symbols"/>
              <a:buChar char="✔"/>
            </a:pPr>
            <a:r>
              <a:rPr lang="nl-NL" sz="650" dirty="0">
                <a:solidFill>
                  <a:schemeClr val="dk1"/>
                </a:solidFill>
              </a:rPr>
              <a:t>Zelf werken: 1 uur</a:t>
            </a:r>
            <a:endParaRPr sz="650" dirty="0">
              <a:solidFill>
                <a:schemeClr val="dk1"/>
              </a:solidFill>
            </a:endParaRPr>
          </a:p>
          <a:p>
            <a:pPr marL="0" lvl="0" indent="0" algn="l" rtl="0">
              <a:lnSpc>
                <a:spcPct val="130000"/>
              </a:lnSpc>
              <a:spcBef>
                <a:spcPts val="0"/>
              </a:spcBef>
              <a:spcAft>
                <a:spcPts val="0"/>
              </a:spcAft>
              <a:buNone/>
            </a:pPr>
            <a:endParaRPr sz="650" dirty="0">
              <a:solidFill>
                <a:schemeClr val="dk1"/>
              </a:solidFill>
            </a:endParaRPr>
          </a:p>
          <a:p>
            <a:pPr marL="0" lvl="0" indent="0" algn="l" rtl="0">
              <a:lnSpc>
                <a:spcPct val="130000"/>
              </a:lnSpc>
              <a:spcBef>
                <a:spcPts val="0"/>
              </a:spcBef>
              <a:spcAft>
                <a:spcPts val="0"/>
              </a:spcAft>
              <a:buNone/>
            </a:pPr>
            <a:r>
              <a:rPr lang="nl-NL" sz="650" dirty="0">
                <a:solidFill>
                  <a:schemeClr val="dk1"/>
                </a:solidFill>
              </a:rPr>
              <a:t>Dag 3. </a:t>
            </a:r>
            <a:r>
              <a:rPr lang="nl-NL" sz="650" dirty="0" err="1">
                <a:solidFill>
                  <a:schemeClr val="dk1"/>
                </a:solidFill>
              </a:rPr>
              <a:t>Implement</a:t>
            </a:r>
            <a:r>
              <a:rPr lang="nl-NL" sz="650" dirty="0">
                <a:solidFill>
                  <a:schemeClr val="dk1"/>
                </a:solidFill>
              </a:rPr>
              <a:t> </a:t>
            </a:r>
            <a:endParaRPr sz="650" dirty="0">
              <a:solidFill>
                <a:schemeClr val="dk1"/>
              </a:solidFill>
            </a:endParaRPr>
          </a:p>
          <a:p>
            <a:pPr marL="179999" lvl="0" indent="-131274" algn="l" rtl="0">
              <a:lnSpc>
                <a:spcPct val="130000"/>
              </a:lnSpc>
              <a:spcBef>
                <a:spcPts val="0"/>
              </a:spcBef>
              <a:spcAft>
                <a:spcPts val="0"/>
              </a:spcAft>
              <a:buClr>
                <a:srgbClr val="F6CC20"/>
              </a:buClr>
              <a:buSzPts val="650"/>
              <a:buFont typeface="Noto Sans Symbols"/>
              <a:buChar char="✔"/>
            </a:pPr>
            <a:r>
              <a:rPr lang="nl-NL" sz="650" dirty="0">
                <a:solidFill>
                  <a:schemeClr val="dk1"/>
                </a:solidFill>
              </a:rPr>
              <a:t>Zelf werken: opdrachten, 1 uur</a:t>
            </a:r>
            <a:endParaRPr sz="650" dirty="0">
              <a:solidFill>
                <a:schemeClr val="dk1"/>
              </a:solidFill>
            </a:endParaRPr>
          </a:p>
          <a:p>
            <a:pPr marL="179999" lvl="0" indent="-131274" algn="l" rtl="0">
              <a:lnSpc>
                <a:spcPct val="130000"/>
              </a:lnSpc>
              <a:spcBef>
                <a:spcPts val="0"/>
              </a:spcBef>
              <a:spcAft>
                <a:spcPts val="0"/>
              </a:spcAft>
              <a:buClr>
                <a:srgbClr val="F6CC20"/>
              </a:buClr>
              <a:buSzPts val="650"/>
              <a:buFont typeface="Noto Sans Symbols"/>
              <a:buChar char="✔"/>
            </a:pPr>
            <a:r>
              <a:rPr lang="nl-NL" sz="650" dirty="0">
                <a:solidFill>
                  <a:schemeClr val="dk1"/>
                </a:solidFill>
              </a:rPr>
              <a:t>Plenair deel: uitwisselen, 1.5 uur</a:t>
            </a:r>
            <a:endParaRPr sz="650" dirty="0">
              <a:solidFill>
                <a:schemeClr val="dk1"/>
              </a:solidFill>
            </a:endParaRPr>
          </a:p>
          <a:p>
            <a:pPr marL="179999" lvl="0" indent="-131274" algn="l" rtl="0">
              <a:lnSpc>
                <a:spcPct val="130000"/>
              </a:lnSpc>
              <a:spcBef>
                <a:spcPts val="0"/>
              </a:spcBef>
              <a:spcAft>
                <a:spcPts val="0"/>
              </a:spcAft>
              <a:buClr>
                <a:srgbClr val="F6CC20"/>
              </a:buClr>
              <a:buSzPts val="650"/>
              <a:buFont typeface="Noto Sans Symbols"/>
              <a:buChar char="✔"/>
            </a:pPr>
            <a:r>
              <a:rPr lang="nl-NL" sz="650" dirty="0">
                <a:solidFill>
                  <a:schemeClr val="dk1"/>
                </a:solidFill>
              </a:rPr>
              <a:t>Zelf werken: 2 uur</a:t>
            </a:r>
            <a:endParaRPr sz="650" dirty="0">
              <a:solidFill>
                <a:schemeClr val="dk1"/>
              </a:solidFill>
            </a:endParaRPr>
          </a:p>
          <a:p>
            <a:pPr marL="179999" lvl="0" indent="-131274" algn="l" rtl="0">
              <a:lnSpc>
                <a:spcPct val="130000"/>
              </a:lnSpc>
              <a:spcBef>
                <a:spcPts val="0"/>
              </a:spcBef>
              <a:spcAft>
                <a:spcPts val="0"/>
              </a:spcAft>
              <a:buClr>
                <a:srgbClr val="F6CC20"/>
              </a:buClr>
              <a:buSzPts val="650"/>
              <a:buFont typeface="Noto Sans Symbols"/>
              <a:buChar char="✔"/>
            </a:pPr>
            <a:r>
              <a:rPr lang="nl-NL" sz="650" dirty="0">
                <a:solidFill>
                  <a:schemeClr val="dk1"/>
                </a:solidFill>
              </a:rPr>
              <a:t>Plenair deel: </a:t>
            </a:r>
            <a:r>
              <a:rPr lang="nl-NL" sz="650" dirty="0" err="1">
                <a:solidFill>
                  <a:schemeClr val="dk1"/>
                </a:solidFill>
              </a:rPr>
              <a:t>roadmap</a:t>
            </a:r>
            <a:r>
              <a:rPr lang="nl-NL" sz="650" dirty="0">
                <a:solidFill>
                  <a:schemeClr val="dk1"/>
                </a:solidFill>
              </a:rPr>
              <a:t> en pitch, 2 uur</a:t>
            </a:r>
            <a:endParaRPr sz="650" dirty="0">
              <a:solidFill>
                <a:schemeClr val="dk1"/>
              </a:solidFill>
            </a:endParaRPr>
          </a:p>
          <a:p>
            <a:pPr marL="0" lvl="0" indent="0" algn="l" rtl="0">
              <a:lnSpc>
                <a:spcPct val="130000"/>
              </a:lnSpc>
              <a:spcBef>
                <a:spcPts val="0"/>
              </a:spcBef>
              <a:spcAft>
                <a:spcPts val="0"/>
              </a:spcAft>
              <a:buNone/>
            </a:pPr>
            <a:endParaRPr sz="650" dirty="0">
              <a:solidFill>
                <a:schemeClr val="dk1"/>
              </a:solidFill>
            </a:endParaRPr>
          </a:p>
          <a:p>
            <a:pPr marL="0" lvl="0" indent="0" algn="l" rtl="0">
              <a:lnSpc>
                <a:spcPct val="130000"/>
              </a:lnSpc>
              <a:spcBef>
                <a:spcPts val="0"/>
              </a:spcBef>
              <a:spcAft>
                <a:spcPts val="0"/>
              </a:spcAft>
              <a:buNone/>
            </a:pPr>
            <a:endParaRPr sz="650" dirty="0">
              <a:solidFill>
                <a:schemeClr val="dk1"/>
              </a:solidFill>
            </a:endParaRPr>
          </a:p>
          <a:p>
            <a:pPr marL="457200" lvl="0" indent="0" algn="l" rtl="0">
              <a:lnSpc>
                <a:spcPct val="130000"/>
              </a:lnSpc>
              <a:spcBef>
                <a:spcPts val="0"/>
              </a:spcBef>
              <a:spcAft>
                <a:spcPts val="0"/>
              </a:spcAft>
              <a:buNone/>
            </a:pPr>
            <a:endParaRPr sz="650" dirty="0">
              <a:solidFill>
                <a:schemeClr val="dk1"/>
              </a:solidFill>
            </a:endParaRPr>
          </a:p>
          <a:p>
            <a:pPr marL="0" lvl="0" indent="0" algn="l" rtl="0">
              <a:lnSpc>
                <a:spcPct val="130000"/>
              </a:lnSpc>
              <a:spcBef>
                <a:spcPts val="0"/>
              </a:spcBef>
              <a:spcAft>
                <a:spcPts val="0"/>
              </a:spcAft>
              <a:buNone/>
            </a:pPr>
            <a:endParaRPr sz="650" dirty="0">
              <a:solidFill>
                <a:schemeClr val="dk1"/>
              </a:solidFill>
            </a:endParaRPr>
          </a:p>
          <a:p>
            <a:pPr marL="0" lvl="0" indent="0" algn="l" rtl="0">
              <a:lnSpc>
                <a:spcPct val="130000"/>
              </a:lnSpc>
              <a:spcBef>
                <a:spcPts val="0"/>
              </a:spcBef>
              <a:spcAft>
                <a:spcPts val="0"/>
              </a:spcAft>
              <a:buNone/>
            </a:pPr>
            <a:endParaRPr sz="650" dirty="0">
              <a:solidFill>
                <a:schemeClr val="dk1"/>
              </a:solidFill>
            </a:endParaRPr>
          </a:p>
          <a:p>
            <a:pPr marL="0" marR="0" lvl="0" indent="0" algn="l" rtl="0">
              <a:lnSpc>
                <a:spcPct val="100000"/>
              </a:lnSpc>
              <a:spcBef>
                <a:spcPts val="0"/>
              </a:spcBef>
              <a:spcAft>
                <a:spcPts val="0"/>
              </a:spcAft>
              <a:buNone/>
            </a:pPr>
            <a:endParaRPr dirty="0"/>
          </a:p>
          <a:p>
            <a:pPr marL="0" marR="0" lvl="0" indent="0" algn="l" rtl="0">
              <a:lnSpc>
                <a:spcPct val="100000"/>
              </a:lnSpc>
              <a:spcBef>
                <a:spcPts val="0"/>
              </a:spcBef>
              <a:spcAft>
                <a:spcPts val="0"/>
              </a:spcAft>
              <a:buNone/>
            </a:pPr>
            <a:endParaRPr sz="650" i="1" dirty="0"/>
          </a:p>
          <a:p>
            <a:pPr marL="0" lvl="0" indent="0" algn="l" rtl="0">
              <a:lnSpc>
                <a:spcPct val="130000"/>
              </a:lnSpc>
              <a:spcBef>
                <a:spcPts val="0"/>
              </a:spcBef>
              <a:spcAft>
                <a:spcPts val="0"/>
              </a:spcAft>
              <a:buNone/>
            </a:pPr>
            <a:endParaRPr sz="650" dirty="0"/>
          </a:p>
          <a:p>
            <a:pPr marL="0" lvl="0" indent="0" algn="l" rtl="0">
              <a:lnSpc>
                <a:spcPct val="130000"/>
              </a:lnSpc>
              <a:spcBef>
                <a:spcPts val="0"/>
              </a:spcBef>
              <a:spcAft>
                <a:spcPts val="0"/>
              </a:spcAft>
              <a:buNone/>
            </a:pPr>
            <a:endParaRPr sz="650" dirty="0">
              <a:solidFill>
                <a:schemeClr val="dk1"/>
              </a:solidFill>
            </a:endParaRPr>
          </a:p>
          <a:p>
            <a:pPr marL="0" marR="0" lvl="0" indent="0" algn="l" rtl="0">
              <a:lnSpc>
                <a:spcPct val="100000"/>
              </a:lnSpc>
              <a:spcBef>
                <a:spcPts val="0"/>
              </a:spcBef>
              <a:spcAft>
                <a:spcPts val="0"/>
              </a:spcAft>
              <a:buNone/>
            </a:pPr>
            <a:endParaRPr sz="650" b="0" i="0" u="none" strike="noStrike" cap="none" dirty="0">
              <a:solidFill>
                <a:srgbClr val="000000"/>
              </a:solidFill>
              <a:latin typeface="Arial"/>
              <a:ea typeface="Arial"/>
              <a:cs typeface="Arial"/>
              <a:sym typeface="Arial"/>
            </a:endParaRPr>
          </a:p>
        </p:txBody>
      </p:sp>
      <p:pic>
        <p:nvPicPr>
          <p:cNvPr id="67" name="Google Shape;67;g7374b6a02f_0_0"/>
          <p:cNvPicPr preferRelativeResize="0"/>
          <p:nvPr/>
        </p:nvPicPr>
        <p:blipFill>
          <a:blip r:embed="rId3">
            <a:alphaModFix/>
          </a:blip>
          <a:stretch>
            <a:fillRect/>
          </a:stretch>
        </p:blipFill>
        <p:spPr>
          <a:xfrm>
            <a:off x="4933475" y="2108327"/>
            <a:ext cx="4143850" cy="2762566"/>
          </a:xfrm>
          <a:prstGeom prst="rect">
            <a:avLst/>
          </a:prstGeom>
          <a:noFill/>
          <a:ln>
            <a:noFill/>
          </a:ln>
        </p:spPr>
      </p:pic>
    </p:spTree>
  </p:cSld>
  <p:clrMapOvr>
    <a:masterClrMapping/>
  </p:clrMapOvr>
</p:sld>
</file>

<file path=ppt/theme/theme1.xml><?xml version="1.0" encoding="utf-8"?>
<a:theme xmlns:a="http://schemas.openxmlformats.org/drawingml/2006/main" name="Circo - flyer 1920 x 1080 template 2">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4197D97F200841B894036D11ADC296" ma:contentTypeVersion="9" ma:contentTypeDescription="Een nieuw document maken." ma:contentTypeScope="" ma:versionID="31a73c65b70b67b48f6be32855152f47">
  <xsd:schema xmlns:xsd="http://www.w3.org/2001/XMLSchema" xmlns:xs="http://www.w3.org/2001/XMLSchema" xmlns:p="http://schemas.microsoft.com/office/2006/metadata/properties" xmlns:ns2="31630181-f7f3-42f5-bd8d-08ee6ed98a65" xmlns:ns3="6be87b98-2adb-417f-9617-ff47cf501c2a" targetNamespace="http://schemas.microsoft.com/office/2006/metadata/properties" ma:root="true" ma:fieldsID="0a48e1dbcd6a0ada67b10d51443d955f" ns2:_="" ns3:_="">
    <xsd:import namespace="31630181-f7f3-42f5-bd8d-08ee6ed98a65"/>
    <xsd:import namespace="6be87b98-2adb-417f-9617-ff47cf501c2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630181-f7f3-42f5-bd8d-08ee6ed98a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be87b98-2adb-417f-9617-ff47cf501c2a"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4CB150-CA93-48EC-BD44-9A9CB71F95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630181-f7f3-42f5-bd8d-08ee6ed98a65"/>
    <ds:schemaRef ds:uri="6be87b98-2adb-417f-9617-ff47cf501c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01BE8C5-6F12-471E-9797-3BD8A9FC89D9}">
  <ds:schemaRefs>
    <ds:schemaRef ds:uri="http://schemas.microsoft.com/sharepoint/v3/contenttype/forms"/>
  </ds:schemaRefs>
</ds:datastoreItem>
</file>

<file path=customXml/itemProps3.xml><?xml version="1.0" encoding="utf-8"?>
<ds:datastoreItem xmlns:ds="http://schemas.openxmlformats.org/officeDocument/2006/customXml" ds:itemID="{C4A31BC7-4BF8-4250-9D4A-D996FCBD7CF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304</TotalTime>
  <Words>1410</Words>
  <Application>Microsoft Office PowerPoint</Application>
  <PresentationFormat>Diavoorstelling (16:9)</PresentationFormat>
  <Paragraphs>142</Paragraphs>
  <Slides>3</Slides>
  <Notes>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3</vt:i4>
      </vt:variant>
    </vt:vector>
  </HeadingPairs>
  <TitlesOfParts>
    <vt:vector size="7" baseType="lpstr">
      <vt:lpstr>Arial</vt:lpstr>
      <vt:lpstr>Calibri</vt:lpstr>
      <vt:lpstr>Noto Sans Symbols</vt:lpstr>
      <vt:lpstr>Circo - flyer 1920 x 1080 template 2</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Lisa</dc:creator>
  <cp:lastModifiedBy>Kim Klaassen Bos</cp:lastModifiedBy>
  <cp:revision>3</cp:revision>
  <dcterms:modified xsi:type="dcterms:W3CDTF">2020-04-20T11:43:45Z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0x010100414197D97F200841B894036D11ADC296</vt:lpwstr>
  </property>
</Properties>
</file>